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4"/>
    <p:sldMasterId id="2147483686" r:id="rId5"/>
  </p:sldMasterIdLst>
  <p:notesMasterIdLst>
    <p:notesMasterId r:id="rId22"/>
  </p:notesMasterIdLst>
  <p:handoutMasterIdLst>
    <p:handoutMasterId r:id="rId23"/>
  </p:handoutMasterIdLst>
  <p:sldIdLst>
    <p:sldId id="256" r:id="rId6"/>
    <p:sldId id="330" r:id="rId7"/>
    <p:sldId id="333" r:id="rId8"/>
    <p:sldId id="314" r:id="rId9"/>
    <p:sldId id="320" r:id="rId10"/>
    <p:sldId id="324" r:id="rId11"/>
    <p:sldId id="321" r:id="rId12"/>
    <p:sldId id="322" r:id="rId13"/>
    <p:sldId id="319" r:id="rId14"/>
    <p:sldId id="315" r:id="rId15"/>
    <p:sldId id="316" r:id="rId16"/>
    <p:sldId id="318" r:id="rId17"/>
    <p:sldId id="317" r:id="rId18"/>
    <p:sldId id="326" r:id="rId19"/>
    <p:sldId id="325" r:id="rId20"/>
    <p:sldId id="332" r:id="rId2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CED0"/>
    <a:srgbClr val="A98488"/>
    <a:srgbClr val="01947A"/>
    <a:srgbClr val="CEE8D3"/>
    <a:srgbClr val="EAF5EC"/>
    <a:srgbClr val="01947B"/>
    <a:srgbClr val="1EA12D"/>
    <a:srgbClr val="E9F5EB"/>
    <a:srgbClr val="009136"/>
    <a:srgbClr val="83C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3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306FB5-A2B2-49C6-9AD1-55B6917CD944}" type="doc">
      <dgm:prSet loTypeId="urn:microsoft.com/office/officeart/2005/8/layout/cycle2" loCatId="cycle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9DF4BBD3-25B6-419A-AB91-DE3ACD9C4242}">
      <dgm:prSet phldrT="[Texte]" phldr="1" custT="1"/>
      <dgm:spPr>
        <a:solidFill>
          <a:schemeClr val="accent2"/>
        </a:solidFill>
      </dgm:spPr>
      <dgm:t>
        <a:bodyPr/>
        <a:lstStyle/>
        <a:p>
          <a:endParaRPr lang="fr-FR" sz="2000" dirty="0"/>
        </a:p>
      </dgm:t>
    </dgm:pt>
    <dgm:pt modelId="{98CC9FE9-8325-4543-9BDF-A0D40F4BE211}" type="parTrans" cxnId="{7D1C661D-5452-4A24-A461-D1FDD661C07C}">
      <dgm:prSet/>
      <dgm:spPr/>
      <dgm:t>
        <a:bodyPr/>
        <a:lstStyle/>
        <a:p>
          <a:endParaRPr lang="fr-FR"/>
        </a:p>
      </dgm:t>
    </dgm:pt>
    <dgm:pt modelId="{51E61400-E8A1-4078-B0D1-05769AFE3FC2}" type="sibTrans" cxnId="{7D1C661D-5452-4A24-A461-D1FDD661C07C}">
      <dgm:prSet/>
      <dgm:spPr/>
      <dgm:t>
        <a:bodyPr/>
        <a:lstStyle/>
        <a:p>
          <a:endParaRPr lang="fr-FR" dirty="0"/>
        </a:p>
      </dgm:t>
    </dgm:pt>
    <dgm:pt modelId="{A16B7A32-C1AD-495A-A377-0B9A0A7FEC9F}">
      <dgm:prSet phldrT="[Texte]" phldr="1" custT="1"/>
      <dgm:spPr>
        <a:solidFill>
          <a:schemeClr val="accent3"/>
        </a:solidFill>
      </dgm:spPr>
      <dgm:t>
        <a:bodyPr/>
        <a:lstStyle/>
        <a:p>
          <a:endParaRPr lang="fr-FR" sz="2000" dirty="0"/>
        </a:p>
      </dgm:t>
    </dgm:pt>
    <dgm:pt modelId="{054EB8F3-687D-47C1-A8CA-AA8906B81A64}" type="parTrans" cxnId="{D39E6565-AB8E-4150-9AD1-F0C376D118EA}">
      <dgm:prSet/>
      <dgm:spPr/>
      <dgm:t>
        <a:bodyPr/>
        <a:lstStyle/>
        <a:p>
          <a:endParaRPr lang="fr-FR"/>
        </a:p>
      </dgm:t>
    </dgm:pt>
    <dgm:pt modelId="{D093C8A5-C38E-46B0-A43A-6E4799DBF5B8}" type="sibTrans" cxnId="{D39E6565-AB8E-4150-9AD1-F0C376D118EA}">
      <dgm:prSet/>
      <dgm:spPr/>
      <dgm:t>
        <a:bodyPr/>
        <a:lstStyle/>
        <a:p>
          <a:endParaRPr lang="fr-FR" dirty="0"/>
        </a:p>
      </dgm:t>
    </dgm:pt>
    <dgm:pt modelId="{2580DAD5-E4B5-4293-AB07-A4C506041096}">
      <dgm:prSet phldrT="[Texte]" phldr="1" custT="1"/>
      <dgm:spPr>
        <a:solidFill>
          <a:schemeClr val="accent5"/>
        </a:solidFill>
      </dgm:spPr>
      <dgm:t>
        <a:bodyPr/>
        <a:lstStyle/>
        <a:p>
          <a:endParaRPr lang="fr-FR" sz="2000" dirty="0"/>
        </a:p>
      </dgm:t>
    </dgm:pt>
    <dgm:pt modelId="{3872E00E-B2E4-4A20-9A82-F208316DB251}" type="parTrans" cxnId="{75528107-9022-476D-AE40-85E56DB393F3}">
      <dgm:prSet/>
      <dgm:spPr/>
      <dgm:t>
        <a:bodyPr/>
        <a:lstStyle/>
        <a:p>
          <a:endParaRPr lang="fr-FR"/>
        </a:p>
      </dgm:t>
    </dgm:pt>
    <dgm:pt modelId="{8828E4FD-4B51-4892-8A21-08016202413A}" type="sibTrans" cxnId="{75528107-9022-476D-AE40-85E56DB393F3}">
      <dgm:prSet/>
      <dgm:spPr/>
      <dgm:t>
        <a:bodyPr/>
        <a:lstStyle/>
        <a:p>
          <a:endParaRPr lang="fr-FR" dirty="0"/>
        </a:p>
      </dgm:t>
    </dgm:pt>
    <dgm:pt modelId="{8DF2A84E-9439-4676-B13B-880F92495483}">
      <dgm:prSet phldrT="[Texte]" phldr="1" custT="1"/>
      <dgm:spPr/>
      <dgm:t>
        <a:bodyPr/>
        <a:lstStyle/>
        <a:p>
          <a:endParaRPr lang="fr-FR" sz="2000" dirty="0"/>
        </a:p>
      </dgm:t>
    </dgm:pt>
    <dgm:pt modelId="{7051D416-35AC-401B-833F-A4F8C8DD6EA9}" type="parTrans" cxnId="{49A60ED3-5978-4CAC-A39A-F10C23E6AFF3}">
      <dgm:prSet/>
      <dgm:spPr/>
      <dgm:t>
        <a:bodyPr/>
        <a:lstStyle/>
        <a:p>
          <a:endParaRPr lang="fr-FR"/>
        </a:p>
      </dgm:t>
    </dgm:pt>
    <dgm:pt modelId="{C8218148-B48A-4CD5-B315-EB4E2CA794B6}" type="sibTrans" cxnId="{49A60ED3-5978-4CAC-A39A-F10C23E6AFF3}">
      <dgm:prSet/>
      <dgm:spPr/>
      <dgm:t>
        <a:bodyPr/>
        <a:lstStyle/>
        <a:p>
          <a:endParaRPr lang="fr-FR" dirty="0"/>
        </a:p>
      </dgm:t>
    </dgm:pt>
    <dgm:pt modelId="{435C8848-87CA-47E9-A5F7-99C1EC16E483}">
      <dgm:prSet phldrT="[Texte]" phldr="1" custT="1"/>
      <dgm:spPr>
        <a:solidFill>
          <a:srgbClr val="00B0F0"/>
        </a:solidFill>
      </dgm:spPr>
      <dgm:t>
        <a:bodyPr/>
        <a:lstStyle/>
        <a:p>
          <a:endParaRPr lang="fr-FR" sz="2000" dirty="0"/>
        </a:p>
      </dgm:t>
    </dgm:pt>
    <dgm:pt modelId="{A4708D6C-7804-40ED-AC27-D9D8D2A4430F}" type="parTrans" cxnId="{D75495CB-BD7C-4D1C-A798-9A39418CE5D5}">
      <dgm:prSet/>
      <dgm:spPr/>
      <dgm:t>
        <a:bodyPr/>
        <a:lstStyle/>
        <a:p>
          <a:endParaRPr lang="fr-FR"/>
        </a:p>
      </dgm:t>
    </dgm:pt>
    <dgm:pt modelId="{897A74CA-12E4-4886-9909-D0C39E0E9701}" type="sibTrans" cxnId="{D75495CB-BD7C-4D1C-A798-9A39418CE5D5}">
      <dgm:prSet/>
      <dgm:spPr>
        <a:solidFill>
          <a:srgbClr val="00B0F0"/>
        </a:solidFill>
      </dgm:spPr>
      <dgm:t>
        <a:bodyPr/>
        <a:lstStyle/>
        <a:p>
          <a:endParaRPr lang="fr-FR" dirty="0"/>
        </a:p>
      </dgm:t>
    </dgm:pt>
    <dgm:pt modelId="{2549E5CF-6BE3-4B25-97C4-0F3526604FDD}" type="pres">
      <dgm:prSet presAssocID="{87306FB5-A2B2-49C6-9AD1-55B6917CD944}" presName="cycle" presStyleCnt="0">
        <dgm:presLayoutVars>
          <dgm:dir/>
          <dgm:resizeHandles val="exact"/>
        </dgm:presLayoutVars>
      </dgm:prSet>
      <dgm:spPr/>
    </dgm:pt>
    <dgm:pt modelId="{12C7F52A-8E56-4217-BBC6-06CF6074755F}" type="pres">
      <dgm:prSet presAssocID="{9DF4BBD3-25B6-419A-AB91-DE3ACD9C4242}" presName="node" presStyleLbl="node1" presStyleIdx="0" presStyleCnt="5">
        <dgm:presLayoutVars>
          <dgm:bulletEnabled val="1"/>
        </dgm:presLayoutVars>
      </dgm:prSet>
      <dgm:spPr/>
    </dgm:pt>
    <dgm:pt modelId="{FB2D05D1-EBAC-45C1-9BC3-97903D6597E1}" type="pres">
      <dgm:prSet presAssocID="{51E61400-E8A1-4078-B0D1-05769AFE3FC2}" presName="sibTrans" presStyleLbl="sibTrans2D1" presStyleIdx="0" presStyleCnt="5"/>
      <dgm:spPr/>
    </dgm:pt>
    <dgm:pt modelId="{845E2A29-6F89-486D-8E56-8819FCE66F58}" type="pres">
      <dgm:prSet presAssocID="{51E61400-E8A1-4078-B0D1-05769AFE3FC2}" presName="connectorText" presStyleLbl="sibTrans2D1" presStyleIdx="0" presStyleCnt="5"/>
      <dgm:spPr/>
    </dgm:pt>
    <dgm:pt modelId="{DDDB76BB-D706-4697-96A1-8345580A3E0E}" type="pres">
      <dgm:prSet presAssocID="{A16B7A32-C1AD-495A-A377-0B9A0A7FEC9F}" presName="node" presStyleLbl="node1" presStyleIdx="1" presStyleCnt="5">
        <dgm:presLayoutVars>
          <dgm:bulletEnabled val="1"/>
        </dgm:presLayoutVars>
      </dgm:prSet>
      <dgm:spPr/>
    </dgm:pt>
    <dgm:pt modelId="{1023D39A-31F1-4A83-8AD8-96C1812B5FDF}" type="pres">
      <dgm:prSet presAssocID="{D093C8A5-C38E-46B0-A43A-6E4799DBF5B8}" presName="sibTrans" presStyleLbl="sibTrans2D1" presStyleIdx="1" presStyleCnt="5"/>
      <dgm:spPr/>
    </dgm:pt>
    <dgm:pt modelId="{6A16FD32-ED4C-4555-95E6-E17D53BD0E60}" type="pres">
      <dgm:prSet presAssocID="{D093C8A5-C38E-46B0-A43A-6E4799DBF5B8}" presName="connectorText" presStyleLbl="sibTrans2D1" presStyleIdx="1" presStyleCnt="5"/>
      <dgm:spPr/>
    </dgm:pt>
    <dgm:pt modelId="{6F524604-84AD-4D96-A7EE-EFC46B76EE8D}" type="pres">
      <dgm:prSet presAssocID="{2580DAD5-E4B5-4293-AB07-A4C506041096}" presName="node" presStyleLbl="node1" presStyleIdx="2" presStyleCnt="5">
        <dgm:presLayoutVars>
          <dgm:bulletEnabled val="1"/>
        </dgm:presLayoutVars>
      </dgm:prSet>
      <dgm:spPr/>
    </dgm:pt>
    <dgm:pt modelId="{EBD0885B-17D0-430C-A851-26B86F60960F}" type="pres">
      <dgm:prSet presAssocID="{8828E4FD-4B51-4892-8A21-08016202413A}" presName="sibTrans" presStyleLbl="sibTrans2D1" presStyleIdx="2" presStyleCnt="5"/>
      <dgm:spPr/>
    </dgm:pt>
    <dgm:pt modelId="{92DCAC41-0ABC-4ED1-88F9-CEBAA95A0C0F}" type="pres">
      <dgm:prSet presAssocID="{8828E4FD-4B51-4892-8A21-08016202413A}" presName="connectorText" presStyleLbl="sibTrans2D1" presStyleIdx="2" presStyleCnt="5"/>
      <dgm:spPr/>
    </dgm:pt>
    <dgm:pt modelId="{7460B5D4-3A36-4CF5-86DB-C1955EA6D52B}" type="pres">
      <dgm:prSet presAssocID="{8DF2A84E-9439-4676-B13B-880F92495483}" presName="node" presStyleLbl="node1" presStyleIdx="3" presStyleCnt="5">
        <dgm:presLayoutVars>
          <dgm:bulletEnabled val="1"/>
        </dgm:presLayoutVars>
      </dgm:prSet>
      <dgm:spPr/>
    </dgm:pt>
    <dgm:pt modelId="{16D4F65C-FD7E-454B-A435-01046A163639}" type="pres">
      <dgm:prSet presAssocID="{C8218148-B48A-4CD5-B315-EB4E2CA794B6}" presName="sibTrans" presStyleLbl="sibTrans2D1" presStyleIdx="3" presStyleCnt="5"/>
      <dgm:spPr/>
    </dgm:pt>
    <dgm:pt modelId="{E2292487-6927-48A3-9F9D-64DDE27F4EDD}" type="pres">
      <dgm:prSet presAssocID="{C8218148-B48A-4CD5-B315-EB4E2CA794B6}" presName="connectorText" presStyleLbl="sibTrans2D1" presStyleIdx="3" presStyleCnt="5"/>
      <dgm:spPr/>
    </dgm:pt>
    <dgm:pt modelId="{382240D4-C898-4910-84A6-839B8A331502}" type="pres">
      <dgm:prSet presAssocID="{435C8848-87CA-47E9-A5F7-99C1EC16E483}" presName="node" presStyleLbl="node1" presStyleIdx="4" presStyleCnt="5">
        <dgm:presLayoutVars>
          <dgm:bulletEnabled val="1"/>
        </dgm:presLayoutVars>
      </dgm:prSet>
      <dgm:spPr/>
    </dgm:pt>
    <dgm:pt modelId="{468A1386-0908-4400-80C2-60E7E204102D}" type="pres">
      <dgm:prSet presAssocID="{897A74CA-12E4-4886-9909-D0C39E0E9701}" presName="sibTrans" presStyleLbl="sibTrans2D1" presStyleIdx="4" presStyleCnt="5"/>
      <dgm:spPr/>
    </dgm:pt>
    <dgm:pt modelId="{3A775353-482E-4CE9-B20D-AA3100346260}" type="pres">
      <dgm:prSet presAssocID="{897A74CA-12E4-4886-9909-D0C39E0E9701}" presName="connectorText" presStyleLbl="sibTrans2D1" presStyleIdx="4" presStyleCnt="5"/>
      <dgm:spPr/>
    </dgm:pt>
  </dgm:ptLst>
  <dgm:cxnLst>
    <dgm:cxn modelId="{75528107-9022-476D-AE40-85E56DB393F3}" srcId="{87306FB5-A2B2-49C6-9AD1-55B6917CD944}" destId="{2580DAD5-E4B5-4293-AB07-A4C506041096}" srcOrd="2" destOrd="0" parTransId="{3872E00E-B2E4-4A20-9A82-F208316DB251}" sibTransId="{8828E4FD-4B51-4892-8A21-08016202413A}"/>
    <dgm:cxn modelId="{7D1C661D-5452-4A24-A461-D1FDD661C07C}" srcId="{87306FB5-A2B2-49C6-9AD1-55B6917CD944}" destId="{9DF4BBD3-25B6-419A-AB91-DE3ACD9C4242}" srcOrd="0" destOrd="0" parTransId="{98CC9FE9-8325-4543-9BDF-A0D40F4BE211}" sibTransId="{51E61400-E8A1-4078-B0D1-05769AFE3FC2}"/>
    <dgm:cxn modelId="{F09F3D24-1948-4AC1-A18C-EFF985ECD62E}" type="presOf" srcId="{9DF4BBD3-25B6-419A-AB91-DE3ACD9C4242}" destId="{12C7F52A-8E56-4217-BBC6-06CF6074755F}" srcOrd="0" destOrd="0" presId="urn:microsoft.com/office/officeart/2005/8/layout/cycle2"/>
    <dgm:cxn modelId="{F248C62D-08D6-4448-AAF4-6B4C1A9C5AC9}" type="presOf" srcId="{D093C8A5-C38E-46B0-A43A-6E4799DBF5B8}" destId="{6A16FD32-ED4C-4555-95E6-E17D53BD0E60}" srcOrd="1" destOrd="0" presId="urn:microsoft.com/office/officeart/2005/8/layout/cycle2"/>
    <dgm:cxn modelId="{254BB73C-EB7B-4BC1-BB35-CDF9F81E1876}" type="presOf" srcId="{D093C8A5-C38E-46B0-A43A-6E4799DBF5B8}" destId="{1023D39A-31F1-4A83-8AD8-96C1812B5FDF}" srcOrd="0" destOrd="0" presId="urn:microsoft.com/office/officeart/2005/8/layout/cycle2"/>
    <dgm:cxn modelId="{1518605F-1242-42B5-9396-E69156EC186B}" type="presOf" srcId="{C8218148-B48A-4CD5-B315-EB4E2CA794B6}" destId="{E2292487-6927-48A3-9F9D-64DDE27F4EDD}" srcOrd="1" destOrd="0" presId="urn:microsoft.com/office/officeart/2005/8/layout/cycle2"/>
    <dgm:cxn modelId="{A97F1F63-6270-4C4C-B3C6-81CAD8B0236C}" type="presOf" srcId="{897A74CA-12E4-4886-9909-D0C39E0E9701}" destId="{468A1386-0908-4400-80C2-60E7E204102D}" srcOrd="0" destOrd="0" presId="urn:microsoft.com/office/officeart/2005/8/layout/cycle2"/>
    <dgm:cxn modelId="{D39E6565-AB8E-4150-9AD1-F0C376D118EA}" srcId="{87306FB5-A2B2-49C6-9AD1-55B6917CD944}" destId="{A16B7A32-C1AD-495A-A377-0B9A0A7FEC9F}" srcOrd="1" destOrd="0" parTransId="{054EB8F3-687D-47C1-A8CA-AA8906B81A64}" sibTransId="{D093C8A5-C38E-46B0-A43A-6E4799DBF5B8}"/>
    <dgm:cxn modelId="{60F5F165-1165-4592-8A79-674BBE2B70E5}" type="presOf" srcId="{87306FB5-A2B2-49C6-9AD1-55B6917CD944}" destId="{2549E5CF-6BE3-4B25-97C4-0F3526604FDD}" srcOrd="0" destOrd="0" presId="urn:microsoft.com/office/officeart/2005/8/layout/cycle2"/>
    <dgm:cxn modelId="{E0EE0D67-7606-4AC5-A047-F9AC9B3D8910}" type="presOf" srcId="{897A74CA-12E4-4886-9909-D0C39E0E9701}" destId="{3A775353-482E-4CE9-B20D-AA3100346260}" srcOrd="1" destOrd="0" presId="urn:microsoft.com/office/officeart/2005/8/layout/cycle2"/>
    <dgm:cxn modelId="{C4D7B048-BB71-4921-B939-DCA1F97BFDE0}" type="presOf" srcId="{A16B7A32-C1AD-495A-A377-0B9A0A7FEC9F}" destId="{DDDB76BB-D706-4697-96A1-8345580A3E0E}" srcOrd="0" destOrd="0" presId="urn:microsoft.com/office/officeart/2005/8/layout/cycle2"/>
    <dgm:cxn modelId="{890F7F6A-DD89-49A1-B4B7-C70F6D786396}" type="presOf" srcId="{C8218148-B48A-4CD5-B315-EB4E2CA794B6}" destId="{16D4F65C-FD7E-454B-A435-01046A163639}" srcOrd="0" destOrd="0" presId="urn:microsoft.com/office/officeart/2005/8/layout/cycle2"/>
    <dgm:cxn modelId="{BC18C66A-A949-4BFE-820B-0EB9A79E441D}" type="presOf" srcId="{2580DAD5-E4B5-4293-AB07-A4C506041096}" destId="{6F524604-84AD-4D96-A7EE-EFC46B76EE8D}" srcOrd="0" destOrd="0" presId="urn:microsoft.com/office/officeart/2005/8/layout/cycle2"/>
    <dgm:cxn modelId="{09BB5B8E-44F9-4371-B997-1035CB4889D0}" type="presOf" srcId="{51E61400-E8A1-4078-B0D1-05769AFE3FC2}" destId="{FB2D05D1-EBAC-45C1-9BC3-97903D6597E1}" srcOrd="0" destOrd="0" presId="urn:microsoft.com/office/officeart/2005/8/layout/cycle2"/>
    <dgm:cxn modelId="{F51860A6-8982-48AF-96C9-409F1A2BBE1D}" type="presOf" srcId="{51E61400-E8A1-4078-B0D1-05769AFE3FC2}" destId="{845E2A29-6F89-486D-8E56-8819FCE66F58}" srcOrd="1" destOrd="0" presId="urn:microsoft.com/office/officeart/2005/8/layout/cycle2"/>
    <dgm:cxn modelId="{6109A5B7-98DF-4CC6-9DE4-7AED1121F5E3}" type="presOf" srcId="{8DF2A84E-9439-4676-B13B-880F92495483}" destId="{7460B5D4-3A36-4CF5-86DB-C1955EA6D52B}" srcOrd="0" destOrd="0" presId="urn:microsoft.com/office/officeart/2005/8/layout/cycle2"/>
    <dgm:cxn modelId="{D75495CB-BD7C-4D1C-A798-9A39418CE5D5}" srcId="{87306FB5-A2B2-49C6-9AD1-55B6917CD944}" destId="{435C8848-87CA-47E9-A5F7-99C1EC16E483}" srcOrd="4" destOrd="0" parTransId="{A4708D6C-7804-40ED-AC27-D9D8D2A4430F}" sibTransId="{897A74CA-12E4-4886-9909-D0C39E0E9701}"/>
    <dgm:cxn modelId="{49A60ED3-5978-4CAC-A39A-F10C23E6AFF3}" srcId="{87306FB5-A2B2-49C6-9AD1-55B6917CD944}" destId="{8DF2A84E-9439-4676-B13B-880F92495483}" srcOrd="3" destOrd="0" parTransId="{7051D416-35AC-401B-833F-A4F8C8DD6EA9}" sibTransId="{C8218148-B48A-4CD5-B315-EB4E2CA794B6}"/>
    <dgm:cxn modelId="{82AA26D8-D355-4DF9-B9D7-60DF4FCC3725}" type="presOf" srcId="{8828E4FD-4B51-4892-8A21-08016202413A}" destId="{92DCAC41-0ABC-4ED1-88F9-CEBAA95A0C0F}" srcOrd="1" destOrd="0" presId="urn:microsoft.com/office/officeart/2005/8/layout/cycle2"/>
    <dgm:cxn modelId="{16C77CDD-D800-4138-88E0-89EC026BCB48}" type="presOf" srcId="{435C8848-87CA-47E9-A5F7-99C1EC16E483}" destId="{382240D4-C898-4910-84A6-839B8A331502}" srcOrd="0" destOrd="0" presId="urn:microsoft.com/office/officeart/2005/8/layout/cycle2"/>
    <dgm:cxn modelId="{F603A5E7-6B12-4C2E-B642-7E0D841F5EE0}" type="presOf" srcId="{8828E4FD-4B51-4892-8A21-08016202413A}" destId="{EBD0885B-17D0-430C-A851-26B86F60960F}" srcOrd="0" destOrd="0" presId="urn:microsoft.com/office/officeart/2005/8/layout/cycle2"/>
    <dgm:cxn modelId="{8BC63270-C73D-4A33-AFA5-BE8D3EB1EA0E}" type="presParOf" srcId="{2549E5CF-6BE3-4B25-97C4-0F3526604FDD}" destId="{12C7F52A-8E56-4217-BBC6-06CF6074755F}" srcOrd="0" destOrd="0" presId="urn:microsoft.com/office/officeart/2005/8/layout/cycle2"/>
    <dgm:cxn modelId="{BF2D279C-461A-451C-9A32-658A66DD2C50}" type="presParOf" srcId="{2549E5CF-6BE3-4B25-97C4-0F3526604FDD}" destId="{FB2D05D1-EBAC-45C1-9BC3-97903D6597E1}" srcOrd="1" destOrd="0" presId="urn:microsoft.com/office/officeart/2005/8/layout/cycle2"/>
    <dgm:cxn modelId="{3CE18539-5CC8-4257-8E78-19AD97263672}" type="presParOf" srcId="{FB2D05D1-EBAC-45C1-9BC3-97903D6597E1}" destId="{845E2A29-6F89-486D-8E56-8819FCE66F58}" srcOrd="0" destOrd="0" presId="urn:microsoft.com/office/officeart/2005/8/layout/cycle2"/>
    <dgm:cxn modelId="{D0B63C1B-39D1-4D7A-B891-1CA359F4C91E}" type="presParOf" srcId="{2549E5CF-6BE3-4B25-97C4-0F3526604FDD}" destId="{DDDB76BB-D706-4697-96A1-8345580A3E0E}" srcOrd="2" destOrd="0" presId="urn:microsoft.com/office/officeart/2005/8/layout/cycle2"/>
    <dgm:cxn modelId="{17BCC936-E22A-45D3-AC30-1EFFCCAEA7F8}" type="presParOf" srcId="{2549E5CF-6BE3-4B25-97C4-0F3526604FDD}" destId="{1023D39A-31F1-4A83-8AD8-96C1812B5FDF}" srcOrd="3" destOrd="0" presId="urn:microsoft.com/office/officeart/2005/8/layout/cycle2"/>
    <dgm:cxn modelId="{34221E88-4227-463A-98C2-586B2BC9CB3D}" type="presParOf" srcId="{1023D39A-31F1-4A83-8AD8-96C1812B5FDF}" destId="{6A16FD32-ED4C-4555-95E6-E17D53BD0E60}" srcOrd="0" destOrd="0" presId="urn:microsoft.com/office/officeart/2005/8/layout/cycle2"/>
    <dgm:cxn modelId="{C18D64E6-3E41-44D2-85B1-E52BBEC2D7C4}" type="presParOf" srcId="{2549E5CF-6BE3-4B25-97C4-0F3526604FDD}" destId="{6F524604-84AD-4D96-A7EE-EFC46B76EE8D}" srcOrd="4" destOrd="0" presId="urn:microsoft.com/office/officeart/2005/8/layout/cycle2"/>
    <dgm:cxn modelId="{6B88546D-6A28-4EEE-BB7E-7FD5BA48422E}" type="presParOf" srcId="{2549E5CF-6BE3-4B25-97C4-0F3526604FDD}" destId="{EBD0885B-17D0-430C-A851-26B86F60960F}" srcOrd="5" destOrd="0" presId="urn:microsoft.com/office/officeart/2005/8/layout/cycle2"/>
    <dgm:cxn modelId="{86F83175-5EE2-4752-9E67-384F69C63F86}" type="presParOf" srcId="{EBD0885B-17D0-430C-A851-26B86F60960F}" destId="{92DCAC41-0ABC-4ED1-88F9-CEBAA95A0C0F}" srcOrd="0" destOrd="0" presId="urn:microsoft.com/office/officeart/2005/8/layout/cycle2"/>
    <dgm:cxn modelId="{772ACCC5-13E4-4D65-9B65-83CC4E32401A}" type="presParOf" srcId="{2549E5CF-6BE3-4B25-97C4-0F3526604FDD}" destId="{7460B5D4-3A36-4CF5-86DB-C1955EA6D52B}" srcOrd="6" destOrd="0" presId="urn:microsoft.com/office/officeart/2005/8/layout/cycle2"/>
    <dgm:cxn modelId="{17DBCD57-9E67-4A4C-A82B-BF530013E358}" type="presParOf" srcId="{2549E5CF-6BE3-4B25-97C4-0F3526604FDD}" destId="{16D4F65C-FD7E-454B-A435-01046A163639}" srcOrd="7" destOrd="0" presId="urn:microsoft.com/office/officeart/2005/8/layout/cycle2"/>
    <dgm:cxn modelId="{90CC98A4-C981-49CF-A7E3-649E896D6F02}" type="presParOf" srcId="{16D4F65C-FD7E-454B-A435-01046A163639}" destId="{E2292487-6927-48A3-9F9D-64DDE27F4EDD}" srcOrd="0" destOrd="0" presId="urn:microsoft.com/office/officeart/2005/8/layout/cycle2"/>
    <dgm:cxn modelId="{1528C34C-882D-4600-B27D-7000CA8C2852}" type="presParOf" srcId="{2549E5CF-6BE3-4B25-97C4-0F3526604FDD}" destId="{382240D4-C898-4910-84A6-839B8A331502}" srcOrd="8" destOrd="0" presId="urn:microsoft.com/office/officeart/2005/8/layout/cycle2"/>
    <dgm:cxn modelId="{1E80D24A-4E06-43D1-B571-4C1E6F653484}" type="presParOf" srcId="{2549E5CF-6BE3-4B25-97C4-0F3526604FDD}" destId="{468A1386-0908-4400-80C2-60E7E204102D}" srcOrd="9" destOrd="0" presId="urn:microsoft.com/office/officeart/2005/8/layout/cycle2"/>
    <dgm:cxn modelId="{9DD7D189-7463-4A50-8A2C-A97413661D45}" type="presParOf" srcId="{468A1386-0908-4400-80C2-60E7E204102D}" destId="{3A775353-482E-4CE9-B20D-AA310034626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5E3C3E-1FA2-4AF4-A06A-149153AB7315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24BCD5E0-9D75-494A-B248-A532C31BECDF}">
      <dgm:prSet phldrT="[Texte]"/>
      <dgm:spPr/>
      <dgm:t>
        <a:bodyPr/>
        <a:lstStyle/>
        <a:p>
          <a:r>
            <a:rPr lang="fr-FR" dirty="0"/>
            <a:t>675 000 bénéficiaires</a:t>
          </a:r>
        </a:p>
      </dgm:t>
    </dgm:pt>
    <dgm:pt modelId="{61C8DE4D-0C98-4BA1-9E2B-B913A54DED30}" type="parTrans" cxnId="{9A045232-5708-4A2A-B846-8F66595C9DF0}">
      <dgm:prSet/>
      <dgm:spPr/>
      <dgm:t>
        <a:bodyPr/>
        <a:lstStyle/>
        <a:p>
          <a:endParaRPr lang="fr-FR"/>
        </a:p>
      </dgm:t>
    </dgm:pt>
    <dgm:pt modelId="{25026363-F0CE-43A3-8B3F-AF5C86B2F644}" type="sibTrans" cxnId="{9A045232-5708-4A2A-B846-8F66595C9DF0}">
      <dgm:prSet/>
      <dgm:spPr/>
      <dgm:t>
        <a:bodyPr/>
        <a:lstStyle/>
        <a:p>
          <a:endParaRPr lang="fr-FR" dirty="0"/>
        </a:p>
      </dgm:t>
    </dgm:pt>
    <dgm:pt modelId="{F5FE9A2F-5352-4CAE-B134-7A41FDB4E333}">
      <dgm:prSet phldrT="[Texte]"/>
      <dgm:spPr/>
      <dgm:t>
        <a:bodyPr/>
        <a:lstStyle/>
        <a:p>
          <a:r>
            <a:rPr lang="fr-FR" dirty="0"/>
            <a:t>137 milliards</a:t>
          </a:r>
        </a:p>
      </dgm:t>
    </dgm:pt>
    <dgm:pt modelId="{5EAFBD2B-49CF-409D-BB0E-FC58493D3912}" type="parTrans" cxnId="{4F979579-5799-44AC-B213-7799F3084005}">
      <dgm:prSet/>
      <dgm:spPr/>
      <dgm:t>
        <a:bodyPr/>
        <a:lstStyle/>
        <a:p>
          <a:endParaRPr lang="fr-FR"/>
        </a:p>
      </dgm:t>
    </dgm:pt>
    <dgm:pt modelId="{67D221B1-782B-4299-B31D-8FA1973B82C1}" type="sibTrans" cxnId="{4F979579-5799-44AC-B213-7799F3084005}">
      <dgm:prSet/>
      <dgm:spPr/>
      <dgm:t>
        <a:bodyPr/>
        <a:lstStyle/>
        <a:p>
          <a:endParaRPr lang="fr-FR" dirty="0"/>
        </a:p>
      </dgm:t>
    </dgm:pt>
    <dgm:pt modelId="{C6653060-2960-4AEC-A887-C7F26B9CFD4F}">
      <dgm:prSet phldrT="[Texte]"/>
      <dgm:spPr/>
      <dgm:t>
        <a:bodyPr/>
        <a:lstStyle/>
        <a:p>
          <a:r>
            <a:rPr lang="fr-FR" dirty="0"/>
            <a:t>à 94 % vers des TPE-PME</a:t>
          </a:r>
        </a:p>
      </dgm:t>
    </dgm:pt>
    <dgm:pt modelId="{7E86BB64-414C-4607-954D-2380C20B3543}" type="parTrans" cxnId="{26F2A377-E548-4E14-85C5-E2A83765E944}">
      <dgm:prSet/>
      <dgm:spPr/>
      <dgm:t>
        <a:bodyPr/>
        <a:lstStyle/>
        <a:p>
          <a:endParaRPr lang="fr-FR"/>
        </a:p>
      </dgm:t>
    </dgm:pt>
    <dgm:pt modelId="{B9F099E1-313C-4DAC-AF29-F5ABFA73C932}" type="sibTrans" cxnId="{26F2A377-E548-4E14-85C5-E2A83765E944}">
      <dgm:prSet/>
      <dgm:spPr/>
      <dgm:t>
        <a:bodyPr/>
        <a:lstStyle/>
        <a:p>
          <a:endParaRPr lang="fr-FR"/>
        </a:p>
      </dgm:t>
    </dgm:pt>
    <dgm:pt modelId="{7037CA4D-0B51-4E72-8B15-F92EB9DF47D3}" type="pres">
      <dgm:prSet presAssocID="{CD5E3C3E-1FA2-4AF4-A06A-149153AB7315}" presName="linearFlow" presStyleCnt="0">
        <dgm:presLayoutVars>
          <dgm:resizeHandles val="exact"/>
        </dgm:presLayoutVars>
      </dgm:prSet>
      <dgm:spPr/>
    </dgm:pt>
    <dgm:pt modelId="{991473E5-C138-429F-9241-40781943955A}" type="pres">
      <dgm:prSet presAssocID="{24BCD5E0-9D75-494A-B248-A532C31BECDF}" presName="node" presStyleLbl="node1" presStyleIdx="0" presStyleCnt="3">
        <dgm:presLayoutVars>
          <dgm:bulletEnabled val="1"/>
        </dgm:presLayoutVars>
      </dgm:prSet>
      <dgm:spPr/>
    </dgm:pt>
    <dgm:pt modelId="{41A44146-3B17-4080-BF33-F42D0BEBD113}" type="pres">
      <dgm:prSet presAssocID="{25026363-F0CE-43A3-8B3F-AF5C86B2F644}" presName="sibTrans" presStyleLbl="sibTrans2D1" presStyleIdx="0" presStyleCnt="2"/>
      <dgm:spPr/>
    </dgm:pt>
    <dgm:pt modelId="{375EA768-F017-46EB-84F2-7584D4BFC0BE}" type="pres">
      <dgm:prSet presAssocID="{25026363-F0CE-43A3-8B3F-AF5C86B2F644}" presName="connectorText" presStyleLbl="sibTrans2D1" presStyleIdx="0" presStyleCnt="2"/>
      <dgm:spPr/>
    </dgm:pt>
    <dgm:pt modelId="{8D938488-98CA-4B54-BEF8-23923D09F0DE}" type="pres">
      <dgm:prSet presAssocID="{F5FE9A2F-5352-4CAE-B134-7A41FDB4E333}" presName="node" presStyleLbl="node1" presStyleIdx="1" presStyleCnt="3">
        <dgm:presLayoutVars>
          <dgm:bulletEnabled val="1"/>
        </dgm:presLayoutVars>
      </dgm:prSet>
      <dgm:spPr/>
    </dgm:pt>
    <dgm:pt modelId="{DAD48032-C501-4648-9658-A45547DE6A52}" type="pres">
      <dgm:prSet presAssocID="{67D221B1-782B-4299-B31D-8FA1973B82C1}" presName="sibTrans" presStyleLbl="sibTrans2D1" presStyleIdx="1" presStyleCnt="2"/>
      <dgm:spPr/>
    </dgm:pt>
    <dgm:pt modelId="{C658852C-7BC1-4F30-B03D-ED4EEC4ABD76}" type="pres">
      <dgm:prSet presAssocID="{67D221B1-782B-4299-B31D-8FA1973B82C1}" presName="connectorText" presStyleLbl="sibTrans2D1" presStyleIdx="1" presStyleCnt="2"/>
      <dgm:spPr/>
    </dgm:pt>
    <dgm:pt modelId="{968B3C92-0A07-4043-8F4E-3F1233C898D4}" type="pres">
      <dgm:prSet presAssocID="{C6653060-2960-4AEC-A887-C7F26B9CFD4F}" presName="node" presStyleLbl="node1" presStyleIdx="2" presStyleCnt="3">
        <dgm:presLayoutVars>
          <dgm:bulletEnabled val="1"/>
        </dgm:presLayoutVars>
      </dgm:prSet>
      <dgm:spPr/>
    </dgm:pt>
  </dgm:ptLst>
  <dgm:cxnLst>
    <dgm:cxn modelId="{AE698E05-CA84-4822-89B9-89B91D9CD180}" type="presOf" srcId="{25026363-F0CE-43A3-8B3F-AF5C86B2F644}" destId="{41A44146-3B17-4080-BF33-F42D0BEBD113}" srcOrd="0" destOrd="0" presId="urn:microsoft.com/office/officeart/2005/8/layout/process2"/>
    <dgm:cxn modelId="{81C73F0D-90C9-4841-A29D-108BBE96A9A2}" type="presOf" srcId="{67D221B1-782B-4299-B31D-8FA1973B82C1}" destId="{DAD48032-C501-4648-9658-A45547DE6A52}" srcOrd="0" destOrd="0" presId="urn:microsoft.com/office/officeart/2005/8/layout/process2"/>
    <dgm:cxn modelId="{9A045232-5708-4A2A-B846-8F66595C9DF0}" srcId="{CD5E3C3E-1FA2-4AF4-A06A-149153AB7315}" destId="{24BCD5E0-9D75-494A-B248-A532C31BECDF}" srcOrd="0" destOrd="0" parTransId="{61C8DE4D-0C98-4BA1-9E2B-B913A54DED30}" sibTransId="{25026363-F0CE-43A3-8B3F-AF5C86B2F644}"/>
    <dgm:cxn modelId="{BC912C37-59F2-453E-B944-0F279289F584}" type="presOf" srcId="{F5FE9A2F-5352-4CAE-B134-7A41FDB4E333}" destId="{8D938488-98CA-4B54-BEF8-23923D09F0DE}" srcOrd="0" destOrd="0" presId="urn:microsoft.com/office/officeart/2005/8/layout/process2"/>
    <dgm:cxn modelId="{D8983066-1045-4772-8D33-E86498DB6A5E}" type="presOf" srcId="{67D221B1-782B-4299-B31D-8FA1973B82C1}" destId="{C658852C-7BC1-4F30-B03D-ED4EEC4ABD76}" srcOrd="1" destOrd="0" presId="urn:microsoft.com/office/officeart/2005/8/layout/process2"/>
    <dgm:cxn modelId="{A264906D-5C53-4788-88F1-5ED221B49EB8}" type="presOf" srcId="{CD5E3C3E-1FA2-4AF4-A06A-149153AB7315}" destId="{7037CA4D-0B51-4E72-8B15-F92EB9DF47D3}" srcOrd="0" destOrd="0" presId="urn:microsoft.com/office/officeart/2005/8/layout/process2"/>
    <dgm:cxn modelId="{26F2A377-E548-4E14-85C5-E2A83765E944}" srcId="{CD5E3C3E-1FA2-4AF4-A06A-149153AB7315}" destId="{C6653060-2960-4AEC-A887-C7F26B9CFD4F}" srcOrd="2" destOrd="0" parTransId="{7E86BB64-414C-4607-954D-2380C20B3543}" sibTransId="{B9F099E1-313C-4DAC-AF29-F5ABFA73C932}"/>
    <dgm:cxn modelId="{4F979579-5799-44AC-B213-7799F3084005}" srcId="{CD5E3C3E-1FA2-4AF4-A06A-149153AB7315}" destId="{F5FE9A2F-5352-4CAE-B134-7A41FDB4E333}" srcOrd="1" destOrd="0" parTransId="{5EAFBD2B-49CF-409D-BB0E-FC58493D3912}" sibTransId="{67D221B1-782B-4299-B31D-8FA1973B82C1}"/>
    <dgm:cxn modelId="{90A1AAD6-4985-4CCF-90F8-BE6D6A96A675}" type="presOf" srcId="{C6653060-2960-4AEC-A887-C7F26B9CFD4F}" destId="{968B3C92-0A07-4043-8F4E-3F1233C898D4}" srcOrd="0" destOrd="0" presId="urn:microsoft.com/office/officeart/2005/8/layout/process2"/>
    <dgm:cxn modelId="{3B21FBF3-D5F8-4EC8-AAD1-E5B2B98E41E7}" type="presOf" srcId="{25026363-F0CE-43A3-8B3F-AF5C86B2F644}" destId="{375EA768-F017-46EB-84F2-7584D4BFC0BE}" srcOrd="1" destOrd="0" presId="urn:microsoft.com/office/officeart/2005/8/layout/process2"/>
    <dgm:cxn modelId="{FC8667F8-D4FF-4AD1-82EE-56E3A1AEBB52}" type="presOf" srcId="{24BCD5E0-9D75-494A-B248-A532C31BECDF}" destId="{991473E5-C138-429F-9241-40781943955A}" srcOrd="0" destOrd="0" presId="urn:microsoft.com/office/officeart/2005/8/layout/process2"/>
    <dgm:cxn modelId="{0F58B0FA-BCCB-49AC-A50C-35C1786391F7}" type="presParOf" srcId="{7037CA4D-0B51-4E72-8B15-F92EB9DF47D3}" destId="{991473E5-C138-429F-9241-40781943955A}" srcOrd="0" destOrd="0" presId="urn:microsoft.com/office/officeart/2005/8/layout/process2"/>
    <dgm:cxn modelId="{1A3D4E7D-C7BA-44BC-971D-4801BCF3BFD5}" type="presParOf" srcId="{7037CA4D-0B51-4E72-8B15-F92EB9DF47D3}" destId="{41A44146-3B17-4080-BF33-F42D0BEBD113}" srcOrd="1" destOrd="0" presId="urn:microsoft.com/office/officeart/2005/8/layout/process2"/>
    <dgm:cxn modelId="{80DE45EC-CA6B-4911-AE49-D5F9C6B9514E}" type="presParOf" srcId="{41A44146-3B17-4080-BF33-F42D0BEBD113}" destId="{375EA768-F017-46EB-84F2-7584D4BFC0BE}" srcOrd="0" destOrd="0" presId="urn:microsoft.com/office/officeart/2005/8/layout/process2"/>
    <dgm:cxn modelId="{E05A0EA3-A0EA-4AE3-BEB4-117457DEDAED}" type="presParOf" srcId="{7037CA4D-0B51-4E72-8B15-F92EB9DF47D3}" destId="{8D938488-98CA-4B54-BEF8-23923D09F0DE}" srcOrd="2" destOrd="0" presId="urn:microsoft.com/office/officeart/2005/8/layout/process2"/>
    <dgm:cxn modelId="{496AEFE8-C975-4788-B28A-0C480D3375BD}" type="presParOf" srcId="{7037CA4D-0B51-4E72-8B15-F92EB9DF47D3}" destId="{DAD48032-C501-4648-9658-A45547DE6A52}" srcOrd="3" destOrd="0" presId="urn:microsoft.com/office/officeart/2005/8/layout/process2"/>
    <dgm:cxn modelId="{2453E47E-53DD-4930-A665-79FBE41DFD5E}" type="presParOf" srcId="{DAD48032-C501-4648-9658-A45547DE6A52}" destId="{C658852C-7BC1-4F30-B03D-ED4EEC4ABD76}" srcOrd="0" destOrd="0" presId="urn:microsoft.com/office/officeart/2005/8/layout/process2"/>
    <dgm:cxn modelId="{8C7720DB-5D25-4493-9FB6-304087B16A3C}" type="presParOf" srcId="{7037CA4D-0B51-4E72-8B15-F92EB9DF47D3}" destId="{968B3C92-0A07-4043-8F4E-3F1233C898D4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C7F52A-8E56-4217-BBC6-06CF6074755F}">
      <dsp:nvSpPr>
        <dsp:cNvPr id="0" name=""/>
        <dsp:cNvSpPr/>
      </dsp:nvSpPr>
      <dsp:spPr>
        <a:xfrm>
          <a:off x="3450828" y="82"/>
          <a:ext cx="1226343" cy="1226343"/>
        </a:xfrm>
        <a:prstGeom prst="ellipse">
          <a:avLst/>
        </a:prstGeom>
        <a:solidFill>
          <a:schemeClr val="accent2"/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kern="1200" dirty="0"/>
        </a:p>
      </dsp:txBody>
      <dsp:txXfrm>
        <a:off x="3630422" y="179676"/>
        <a:ext cx="867155" cy="867155"/>
      </dsp:txXfrm>
    </dsp:sp>
    <dsp:sp modelId="{FB2D05D1-EBAC-45C1-9BC3-97903D6597E1}">
      <dsp:nvSpPr>
        <dsp:cNvPr id="0" name=""/>
        <dsp:cNvSpPr/>
      </dsp:nvSpPr>
      <dsp:spPr>
        <a:xfrm rot="2160000">
          <a:off x="4638728" y="942776"/>
          <a:ext cx="327311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700" kern="1200" dirty="0"/>
        </a:p>
      </dsp:txBody>
      <dsp:txXfrm>
        <a:off x="4648105" y="996696"/>
        <a:ext cx="229118" cy="248335"/>
      </dsp:txXfrm>
    </dsp:sp>
    <dsp:sp modelId="{DDDB76BB-D706-4697-96A1-8345580A3E0E}">
      <dsp:nvSpPr>
        <dsp:cNvPr id="0" name=""/>
        <dsp:cNvSpPr/>
      </dsp:nvSpPr>
      <dsp:spPr>
        <a:xfrm>
          <a:off x="4942585" y="1083907"/>
          <a:ext cx="1226343" cy="1226343"/>
        </a:xfrm>
        <a:prstGeom prst="ellipse">
          <a:avLst/>
        </a:prstGeom>
        <a:solidFill>
          <a:schemeClr val="accent3"/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kern="1200" dirty="0"/>
        </a:p>
      </dsp:txBody>
      <dsp:txXfrm>
        <a:off x="5122179" y="1263501"/>
        <a:ext cx="867155" cy="867155"/>
      </dsp:txXfrm>
    </dsp:sp>
    <dsp:sp modelId="{1023D39A-31F1-4A83-8AD8-96C1812B5FDF}">
      <dsp:nvSpPr>
        <dsp:cNvPr id="0" name=""/>
        <dsp:cNvSpPr/>
      </dsp:nvSpPr>
      <dsp:spPr>
        <a:xfrm rot="6480000">
          <a:off x="5110063" y="2358156"/>
          <a:ext cx="327311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287359"/>
            <a:satOff val="0"/>
            <a:lumOff val="-1471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700" kern="1200" dirty="0"/>
        </a:p>
      </dsp:txBody>
      <dsp:txXfrm rot="10800000">
        <a:off x="5174331" y="2394240"/>
        <a:ext cx="229118" cy="248335"/>
      </dsp:txXfrm>
    </dsp:sp>
    <dsp:sp modelId="{6F524604-84AD-4D96-A7EE-EFC46B76EE8D}">
      <dsp:nvSpPr>
        <dsp:cNvPr id="0" name=""/>
        <dsp:cNvSpPr/>
      </dsp:nvSpPr>
      <dsp:spPr>
        <a:xfrm>
          <a:off x="4372784" y="2837573"/>
          <a:ext cx="1226343" cy="1226343"/>
        </a:xfrm>
        <a:prstGeom prst="ellipse">
          <a:avLst/>
        </a:prstGeom>
        <a:solidFill>
          <a:schemeClr val="accent5"/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kern="1200" dirty="0"/>
        </a:p>
      </dsp:txBody>
      <dsp:txXfrm>
        <a:off x="4552378" y="3017167"/>
        <a:ext cx="867155" cy="867155"/>
      </dsp:txXfrm>
    </dsp:sp>
    <dsp:sp modelId="{EBD0885B-17D0-430C-A851-26B86F60960F}">
      <dsp:nvSpPr>
        <dsp:cNvPr id="0" name=""/>
        <dsp:cNvSpPr/>
      </dsp:nvSpPr>
      <dsp:spPr>
        <a:xfrm rot="10800000">
          <a:off x="3909607" y="3243799"/>
          <a:ext cx="327311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2574719"/>
            <a:satOff val="0"/>
            <a:lumOff val="-2941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700" kern="1200" dirty="0"/>
        </a:p>
      </dsp:txBody>
      <dsp:txXfrm rot="10800000">
        <a:off x="4007800" y="3326577"/>
        <a:ext cx="229118" cy="248335"/>
      </dsp:txXfrm>
    </dsp:sp>
    <dsp:sp modelId="{7460B5D4-3A36-4CF5-86DB-C1955EA6D52B}">
      <dsp:nvSpPr>
        <dsp:cNvPr id="0" name=""/>
        <dsp:cNvSpPr/>
      </dsp:nvSpPr>
      <dsp:spPr>
        <a:xfrm>
          <a:off x="2528871" y="2837573"/>
          <a:ext cx="1226343" cy="1226343"/>
        </a:xfrm>
        <a:prstGeom prst="ellipse">
          <a:avLst/>
        </a:prstGeom>
        <a:solidFill>
          <a:schemeClr val="accent4">
            <a:hueOff val="3862078"/>
            <a:satOff val="0"/>
            <a:lumOff val="-4412"/>
            <a:alphaOff val="0"/>
          </a:schemeClr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kern="1200" dirty="0"/>
        </a:p>
      </dsp:txBody>
      <dsp:txXfrm>
        <a:off x="2708465" y="3017167"/>
        <a:ext cx="867155" cy="867155"/>
      </dsp:txXfrm>
    </dsp:sp>
    <dsp:sp modelId="{16D4F65C-FD7E-454B-A435-01046A163639}">
      <dsp:nvSpPr>
        <dsp:cNvPr id="0" name=""/>
        <dsp:cNvSpPr/>
      </dsp:nvSpPr>
      <dsp:spPr>
        <a:xfrm rot="15120000">
          <a:off x="2696349" y="2375777"/>
          <a:ext cx="327311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3862078"/>
            <a:satOff val="0"/>
            <a:lumOff val="-4412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700" kern="1200" dirty="0"/>
        </a:p>
      </dsp:txBody>
      <dsp:txXfrm rot="10800000">
        <a:off x="2760617" y="2505249"/>
        <a:ext cx="229118" cy="248335"/>
      </dsp:txXfrm>
    </dsp:sp>
    <dsp:sp modelId="{382240D4-C898-4910-84A6-839B8A331502}">
      <dsp:nvSpPr>
        <dsp:cNvPr id="0" name=""/>
        <dsp:cNvSpPr/>
      </dsp:nvSpPr>
      <dsp:spPr>
        <a:xfrm>
          <a:off x="1959071" y="1083907"/>
          <a:ext cx="1226343" cy="1226343"/>
        </a:xfrm>
        <a:prstGeom prst="ellipse">
          <a:avLst/>
        </a:prstGeom>
        <a:solidFill>
          <a:srgbClr val="00B0F0"/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kern="1200" dirty="0"/>
        </a:p>
      </dsp:txBody>
      <dsp:txXfrm>
        <a:off x="2138665" y="1263501"/>
        <a:ext cx="867155" cy="867155"/>
      </dsp:txXfrm>
    </dsp:sp>
    <dsp:sp modelId="{468A1386-0908-4400-80C2-60E7E204102D}">
      <dsp:nvSpPr>
        <dsp:cNvPr id="0" name=""/>
        <dsp:cNvSpPr/>
      </dsp:nvSpPr>
      <dsp:spPr>
        <a:xfrm rot="19440000">
          <a:off x="3146971" y="953666"/>
          <a:ext cx="327311" cy="413891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700" kern="1200" dirty="0"/>
        </a:p>
      </dsp:txBody>
      <dsp:txXfrm>
        <a:off x="3156348" y="1065302"/>
        <a:ext cx="229118" cy="2483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1473E5-C138-429F-9241-40781943955A}">
      <dsp:nvSpPr>
        <dsp:cNvPr id="0" name=""/>
        <dsp:cNvSpPr/>
      </dsp:nvSpPr>
      <dsp:spPr>
        <a:xfrm>
          <a:off x="507696" y="0"/>
          <a:ext cx="1646845" cy="914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675 000 bénéficiaires</a:t>
          </a:r>
        </a:p>
      </dsp:txBody>
      <dsp:txXfrm>
        <a:off x="534493" y="26797"/>
        <a:ext cx="1593251" cy="861319"/>
      </dsp:txXfrm>
    </dsp:sp>
    <dsp:sp modelId="{41A44146-3B17-4080-BF33-F42D0BEBD113}">
      <dsp:nvSpPr>
        <dsp:cNvPr id="0" name=""/>
        <dsp:cNvSpPr/>
      </dsp:nvSpPr>
      <dsp:spPr>
        <a:xfrm rot="5400000">
          <a:off x="1159572" y="937786"/>
          <a:ext cx="343092" cy="4117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700" kern="1200" dirty="0"/>
        </a:p>
      </dsp:txBody>
      <dsp:txXfrm rot="-5400000">
        <a:off x="1207605" y="972095"/>
        <a:ext cx="247027" cy="240164"/>
      </dsp:txXfrm>
    </dsp:sp>
    <dsp:sp modelId="{8D938488-98CA-4B54-BEF8-23923D09F0DE}">
      <dsp:nvSpPr>
        <dsp:cNvPr id="0" name=""/>
        <dsp:cNvSpPr/>
      </dsp:nvSpPr>
      <dsp:spPr>
        <a:xfrm>
          <a:off x="507696" y="1372371"/>
          <a:ext cx="1646845" cy="914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137 milliards</a:t>
          </a:r>
        </a:p>
      </dsp:txBody>
      <dsp:txXfrm>
        <a:off x="534493" y="1399168"/>
        <a:ext cx="1593251" cy="861319"/>
      </dsp:txXfrm>
    </dsp:sp>
    <dsp:sp modelId="{DAD48032-C501-4648-9658-A45547DE6A52}">
      <dsp:nvSpPr>
        <dsp:cNvPr id="0" name=""/>
        <dsp:cNvSpPr/>
      </dsp:nvSpPr>
      <dsp:spPr>
        <a:xfrm rot="5400000">
          <a:off x="1159572" y="2310157"/>
          <a:ext cx="343092" cy="4117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700" kern="1200" dirty="0"/>
        </a:p>
      </dsp:txBody>
      <dsp:txXfrm rot="-5400000">
        <a:off x="1207605" y="2344466"/>
        <a:ext cx="247027" cy="240164"/>
      </dsp:txXfrm>
    </dsp:sp>
    <dsp:sp modelId="{968B3C92-0A07-4043-8F4E-3F1233C898D4}">
      <dsp:nvSpPr>
        <dsp:cNvPr id="0" name=""/>
        <dsp:cNvSpPr/>
      </dsp:nvSpPr>
      <dsp:spPr>
        <a:xfrm>
          <a:off x="507696" y="2744741"/>
          <a:ext cx="1646845" cy="914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à 94 % vers des TPE-PME</a:t>
          </a:r>
        </a:p>
      </dsp:txBody>
      <dsp:txXfrm>
        <a:off x="534493" y="2771538"/>
        <a:ext cx="1593251" cy="8613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7D12BB25-4540-44C3-AA63-023EBE3471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439572D-DE1C-4FD8-AA68-011075C225B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3D1C055-27A1-48E0-8ED0-31EB392DB14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DA83C-86EC-49B5-9310-CF51B27BE8E4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D90B3D11-FCFE-4AA3-AB5D-32AA6A5530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6C6D5-F22B-4A50-A081-6DB34E6CC650}" type="datetimeFigureOut">
              <a:rPr lang="fr-FR" smtClean="0"/>
              <a:t>04/05/2021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28532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C42D6-5249-439D-93ED-7F6097204E96}" type="datetimeFigureOut">
              <a:rPr lang="fr-FR" smtClean="0"/>
              <a:t>04/05/2021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56FBE-7A80-4BD0-ACFD-603F5820EF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5969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C74DAE-AAB1-4623-A947-C513F3A67F3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8795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C74DAE-AAB1-4623-A947-C513F3A67F3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4515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C74DAE-AAB1-4623-A947-C513F3A67F3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9034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C74DAE-AAB1-4623-A947-C513F3A67F3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9659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C74DAE-AAB1-4623-A947-C513F3A67F3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6185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C74DAE-AAB1-4623-A947-C513F3A67F3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9779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7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>
            <a:extLst>
              <a:ext uri="{FF2B5EF4-FFF2-40B4-BE49-F238E27FC236}">
                <a16:creationId xmlns:a16="http://schemas.microsoft.com/office/drawing/2014/main" id="{23009C02-5DDC-4B29-8D2E-3CEC2D93A87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BE99773F-E195-45E5-A426-6DC90BDF9F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6473" y="1368503"/>
            <a:ext cx="6965803" cy="2685195"/>
          </a:xfrm>
        </p:spPr>
        <p:txBody>
          <a:bodyPr anchor="b"/>
          <a:lstStyle>
            <a:lvl1pPr algn="ctr">
              <a:defRPr sz="6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EBA3F5-6DDF-4AB8-8026-0ECA6A4E79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3800" y="4123318"/>
            <a:ext cx="4911147" cy="133822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1CF8F4-710F-433B-89B9-37F2EE73B8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741851" y="6317539"/>
            <a:ext cx="3447735" cy="344457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EC36A34-FBE8-477D-BF2E-8E48B07AF04E}" type="datetime1">
              <a:rPr lang="fr-FR" smtClean="0"/>
              <a:pPr/>
              <a:t>04/05/2021</a:t>
            </a:fld>
            <a:endParaRPr lang="fr-FR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255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us vertic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5739D3-C053-4299-ACEC-DB81D2C96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1089"/>
            <a:ext cx="10515600" cy="2177312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34271B3A-CD51-410E-948D-9121F15BF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5BF157F4-47DA-4F47-B822-215283BBD61D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38200" y="3902322"/>
            <a:ext cx="10515600" cy="2177312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D384F183-A8BF-4211-A40F-B6454FE7F3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01005" y="6509645"/>
            <a:ext cx="1516856" cy="177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EE6B6F0-58DC-48EF-8DB1-A173F99B092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0772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D65EEEC-E74E-4ABD-945F-8EC0562D4A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333A61B-07B4-44CD-BE16-0B765E32C2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4261E53-8980-405F-B9B6-60EE76DF3A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AA9607D-30E0-4244-9222-211B1B220A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52E563B5-4DB4-4C23-859A-10AE16F8E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8E30B3FD-7279-4839-B1BE-B0D06277B9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0401005" y="6509645"/>
            <a:ext cx="1516856" cy="177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EE6B6F0-58DC-48EF-8DB1-A173F99B092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6101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94D4D7-4088-407B-9304-A745696B6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C82A35-3938-4334-B41D-79D6CE8B5A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01005" y="6509645"/>
            <a:ext cx="1516856" cy="177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EE6B6F0-58DC-48EF-8DB1-A173F99B092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0145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3AA27D35-F000-4162-B8F7-9399905564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01005" y="6509645"/>
            <a:ext cx="1516856" cy="177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EE6B6F0-58DC-48EF-8DB1-A173F99B092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5954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>
          <a:xfrm>
            <a:off x="2255573" y="2036417"/>
            <a:ext cx="7873347" cy="1260000"/>
          </a:xfrm>
        </p:spPr>
        <p:txBody>
          <a:bodyPr>
            <a:noAutofit/>
          </a:bodyPr>
          <a:lstStyle>
            <a:lvl1pPr algn="ctr">
              <a:defRPr sz="3000" b="1" cap="all" baseline="0">
                <a:solidFill>
                  <a:srgbClr val="31429C"/>
                </a:solidFill>
                <a:latin typeface="+mn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0" hasCustomPrompt="1"/>
          </p:nvPr>
        </p:nvSpPr>
        <p:spPr>
          <a:xfrm>
            <a:off x="6672064" y="5661248"/>
            <a:ext cx="4799045" cy="792088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FontTx/>
              <a:buNone/>
              <a:defRPr sz="1200" cap="all" baseline="0">
                <a:solidFill>
                  <a:srgbClr val="205AA7"/>
                </a:solidFill>
              </a:defRPr>
            </a:lvl1pPr>
          </a:lstStyle>
          <a:p>
            <a:pPr lvl="0"/>
            <a:r>
              <a:rPr lang="fr-FR" dirty="0"/>
              <a:t>NOM, service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1" hasCustomPrompt="1"/>
          </p:nvPr>
        </p:nvSpPr>
        <p:spPr>
          <a:xfrm>
            <a:off x="9358875" y="6489248"/>
            <a:ext cx="2112235" cy="260350"/>
          </a:xfrm>
        </p:spPr>
        <p:txBody>
          <a:bodyPr>
            <a:normAutofit/>
          </a:bodyPr>
          <a:lstStyle>
            <a:lvl1pPr marL="0" indent="0" algn="r">
              <a:buFontTx/>
              <a:buNone/>
              <a:defRPr sz="900" b="1" cap="all" baseline="0">
                <a:solidFill>
                  <a:srgbClr val="205AA7"/>
                </a:solidFill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782" y="252001"/>
            <a:ext cx="2818436" cy="101145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52995" y="4005064"/>
            <a:ext cx="12303475" cy="6531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0554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480000"/>
            <a:ext cx="6634923" cy="360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896533" y="6480000"/>
            <a:ext cx="720000" cy="360000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fld id="{A5612AF6-3794-417C-8315-010C3BB3AD1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2256000" y="1584000"/>
            <a:ext cx="9360000" cy="4500000"/>
          </a:xfrm>
        </p:spPr>
        <p:txBody>
          <a:bodyPr/>
          <a:lstStyle>
            <a:lvl1pPr marL="396000" indent="-396000">
              <a:buFont typeface="+mj-lt"/>
              <a:buAutoNum type="arabicPeriod"/>
              <a:defRPr cap="none" baseline="0"/>
            </a:lvl1pPr>
            <a:lvl2pPr marL="914400" indent="-457200">
              <a:buFont typeface="+mj-lt"/>
              <a:buAutoNum type="arabicPeriod"/>
              <a:defRPr/>
            </a:lvl2pPr>
            <a:lvl3pPr marL="1371600" indent="-457200">
              <a:buFont typeface="+mj-lt"/>
              <a:buAutoNum type="arabicPeriod"/>
              <a:defRPr/>
            </a:lvl3pPr>
            <a:lvl4pPr marL="1828800" indent="-457200">
              <a:buFont typeface="+mj-lt"/>
              <a:buAutoNum type="arabicPeriod"/>
              <a:defRPr/>
            </a:lvl4pPr>
            <a:lvl5pPr marL="21717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52995" y="4005064"/>
            <a:ext cx="12303475" cy="6531654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782" y="252001"/>
            <a:ext cx="2818436" cy="101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361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205AA7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480000"/>
            <a:ext cx="6634923" cy="360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896533" y="6480000"/>
            <a:ext cx="720000" cy="360000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fld id="{A5612AF6-3794-417C-8315-010C3BB3AD1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5" name="Espace réservé du texte 2"/>
          <p:cNvSpPr>
            <a:spLocks noGrp="1"/>
          </p:cNvSpPr>
          <p:nvPr>
            <p:ph idx="1"/>
          </p:nvPr>
        </p:nvSpPr>
        <p:spPr>
          <a:xfrm>
            <a:off x="624000" y="14400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205AA7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6768" y="-48986"/>
            <a:ext cx="2481371" cy="1317307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77" y="6310724"/>
            <a:ext cx="1200000" cy="430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852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480000"/>
            <a:ext cx="6634923" cy="360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896533" y="6480000"/>
            <a:ext cx="720000" cy="360000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fld id="{A5612AF6-3794-417C-8315-010C3BB3AD1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624000" y="0"/>
            <a:ext cx="10972800" cy="1143000"/>
          </a:xfrm>
        </p:spPr>
        <p:txBody>
          <a:bodyPr/>
          <a:lstStyle>
            <a:lvl1pPr>
              <a:defRPr cap="all" baseline="0">
                <a:solidFill>
                  <a:srgbClr val="31429C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6768" y="-48986"/>
            <a:ext cx="2481371" cy="1317307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77" y="6310724"/>
            <a:ext cx="1200000" cy="430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0749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e 8"/>
          <p:cNvGraphicFramePr/>
          <p:nvPr userDrawn="1">
            <p:extLst>
              <p:ext uri="{D42A27DB-BD31-4B8C-83A1-F6EECF244321}">
                <p14:modId xmlns:p14="http://schemas.microsoft.com/office/powerpoint/2010/main" val="640107411"/>
              </p:ext>
            </p:extLst>
          </p:nvPr>
        </p:nvGraphicFramePr>
        <p:xfrm>
          <a:off x="2032000" y="1692000"/>
          <a:ext cx="8128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480000"/>
            <a:ext cx="6634923" cy="360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896533" y="6480000"/>
            <a:ext cx="720000" cy="360000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fld id="{A5612AF6-3794-417C-8315-010C3BB3AD18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4" name="Image 13"/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00" y="198000"/>
            <a:ext cx="542400" cy="756000"/>
          </a:xfrm>
          <a:prstGeom prst="rect">
            <a:avLst/>
          </a:prstGeom>
        </p:spPr>
      </p:pic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624000" y="0"/>
            <a:ext cx="10972800" cy="1143000"/>
          </a:xfrm>
        </p:spPr>
        <p:txBody>
          <a:bodyPr/>
          <a:lstStyle>
            <a:lvl1pPr>
              <a:defRPr cap="all" baseline="0">
                <a:solidFill>
                  <a:srgbClr val="31429C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6768" y="-48986"/>
            <a:ext cx="2481371" cy="1317307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77" y="6310724"/>
            <a:ext cx="1200000" cy="430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6445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40000"/>
            <a:ext cx="4011084" cy="4680000"/>
          </a:xfrm>
          <a:solidFill>
            <a:schemeClr val="accent2"/>
          </a:solidFill>
        </p:spPr>
        <p:txBody>
          <a:bodyPr/>
          <a:lstStyle>
            <a:lvl1pPr marL="0" indent="0" algn="l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480000"/>
            <a:ext cx="6634923" cy="360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896533" y="6480000"/>
            <a:ext cx="720000" cy="360000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fld id="{A5612AF6-3794-417C-8315-010C3BB3AD1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5" name="Espace réservé du contenu 2"/>
          <p:cNvSpPr>
            <a:spLocks noGrp="1"/>
          </p:cNvSpPr>
          <p:nvPr>
            <p:ph sz="half" idx="1"/>
          </p:nvPr>
        </p:nvSpPr>
        <p:spPr>
          <a:xfrm>
            <a:off x="5039883" y="1440000"/>
            <a:ext cx="6576000" cy="46800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624000" y="0"/>
            <a:ext cx="10972800" cy="1143000"/>
          </a:xfrm>
        </p:spPr>
        <p:txBody>
          <a:bodyPr/>
          <a:lstStyle>
            <a:lvl1pPr>
              <a:defRPr cap="all" baseline="0">
                <a:solidFill>
                  <a:srgbClr val="31429C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6768" y="-48986"/>
            <a:ext cx="2481371" cy="1317307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77" y="6310724"/>
            <a:ext cx="1200000" cy="430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4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60CEA5C8-D54A-4272-B520-23E6CD0E2F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513" y="-9770"/>
            <a:ext cx="12206514" cy="6867770"/>
          </a:xfrm>
          <a:prstGeom prst="rect">
            <a:avLst/>
          </a:prstGeom>
        </p:spPr>
      </p:pic>
      <p:sp>
        <p:nvSpPr>
          <p:cNvPr id="14" name="Titre 13">
            <a:extLst>
              <a:ext uri="{FF2B5EF4-FFF2-40B4-BE49-F238E27FC236}">
                <a16:creationId xmlns:a16="http://schemas.microsoft.com/office/drawing/2014/main" id="{7F704EEB-0CA6-4A34-A50D-058B5F4C3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7145" y="2699511"/>
            <a:ext cx="8260645" cy="1027906"/>
          </a:xfrm>
        </p:spPr>
        <p:txBody>
          <a:bodyPr/>
          <a:lstStyle>
            <a:lvl1pPr>
              <a:defRPr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2" name="Triangle isocèle 1">
            <a:extLst>
              <a:ext uri="{FF2B5EF4-FFF2-40B4-BE49-F238E27FC236}">
                <a16:creationId xmlns:a16="http://schemas.microsoft.com/office/drawing/2014/main" id="{BD5CC707-A2EC-4982-880B-2C52386E9D90}"/>
              </a:ext>
            </a:extLst>
          </p:cNvPr>
          <p:cNvSpPr/>
          <p:nvPr userDrawn="1"/>
        </p:nvSpPr>
        <p:spPr>
          <a:xfrm rot="5400000">
            <a:off x="-368646" y="1482547"/>
            <a:ext cx="4295135" cy="3557848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B0F0"/>
              </a:solidFill>
            </a:endParaRPr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023CFD34-D051-42BA-8414-43E855BC56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01005" y="6509645"/>
            <a:ext cx="1516856" cy="177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EE6B6F0-58DC-48EF-8DB1-A173F99B092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7703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5739D3-C053-4299-ACEC-DB81D2C96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Clr>
                <a:schemeClr val="bg1">
                  <a:lumMod val="65000"/>
                </a:schemeClr>
              </a:buClr>
              <a:buFont typeface="Wingdings 3" panose="05040102010807070707" pitchFamily="18" charset="2"/>
              <a:buChar char=""/>
              <a:defRPr>
                <a:solidFill>
                  <a:srgbClr val="00B0F0"/>
                </a:solidFill>
              </a:defRPr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 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34271B3A-CD51-410E-948D-9121F15BF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AFF4E870-AD17-41F2-8E10-F3F3188888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01005" y="6509645"/>
            <a:ext cx="1516856" cy="177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EE6B6F0-58DC-48EF-8DB1-A173F99B092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9641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us horizont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5739D3-C053-4299-ACEC-DB81D2C96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1088"/>
            <a:ext cx="5118100" cy="4645875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34271B3A-CD51-410E-948D-9121F15BF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8CF806FA-6CFC-4A1E-9386-B6BF748F22C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35700" y="1531088"/>
            <a:ext cx="5118100" cy="4645875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14E26687-FCA7-4262-B03B-49E17808EB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01005" y="6509645"/>
            <a:ext cx="1516856" cy="177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EE6B6F0-58DC-48EF-8DB1-A173F99B092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13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ntenus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5739D3-C053-4299-ACEC-DB81D2C96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1089"/>
            <a:ext cx="5118100" cy="2177312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34271B3A-CD51-410E-948D-9121F15BF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8CF806FA-6CFC-4A1E-9386-B6BF748F22C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35700" y="1531088"/>
            <a:ext cx="5118100" cy="4548545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5BF157F4-47DA-4F47-B822-215283BBD61D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38200" y="3902322"/>
            <a:ext cx="5118100" cy="2177312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4A7B4E62-3BEE-48D9-9934-C23552F7CB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01005" y="6509645"/>
            <a:ext cx="1516856" cy="177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EE6B6F0-58DC-48EF-8DB1-A173F99B092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3784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ntenu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5739D3-C053-4299-ACEC-DB81D2C96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1088"/>
            <a:ext cx="5118100" cy="4548545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34271B3A-CD51-410E-948D-9121F15BF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8CF806FA-6CFC-4A1E-9386-B6BF748F22C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35700" y="1531089"/>
            <a:ext cx="5118100" cy="2177312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BBEEE9AE-AD08-45FC-8B3A-31F1CFEB3E66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235700" y="3902322"/>
            <a:ext cx="5118100" cy="2177312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0B0CC5F0-86B4-4DF7-845A-9D8DA30792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01005" y="6509645"/>
            <a:ext cx="1516856" cy="177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EE6B6F0-58DC-48EF-8DB1-A173F99B092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9160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5739D3-C053-4299-ACEC-DB81D2C96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1089"/>
            <a:ext cx="5118100" cy="2177312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34271B3A-CD51-410E-948D-9121F15BF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8CF806FA-6CFC-4A1E-9386-B6BF748F22C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35700" y="1531089"/>
            <a:ext cx="5118100" cy="2177312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5BF157F4-47DA-4F47-B822-215283BBD61D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38200" y="3902322"/>
            <a:ext cx="5118100" cy="2177312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BBEEE9AE-AD08-45FC-8B3A-31F1CFEB3E66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235700" y="3902322"/>
            <a:ext cx="5118100" cy="2177312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EF78CF33-C29C-4D96-8C3B-5B97A59E60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01005" y="6509645"/>
            <a:ext cx="1516856" cy="177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EE6B6F0-58DC-48EF-8DB1-A173F99B092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0113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objets + légendes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5739D3-C053-4299-ACEC-DB81D2C96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1088"/>
            <a:ext cx="5118100" cy="3520953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34271B3A-CD51-410E-948D-9121F15BF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8CF806FA-6CFC-4A1E-9386-B6BF748F22C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35700" y="1531088"/>
            <a:ext cx="5118100" cy="3520953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B325D57-876E-45B6-BEEB-39ACA347F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8200" y="5327650"/>
            <a:ext cx="5118100" cy="752475"/>
          </a:xfrm>
        </p:spPr>
        <p:txBody>
          <a:bodyPr>
            <a:no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2" name="Espace réservé du texte 10">
            <a:extLst>
              <a:ext uri="{FF2B5EF4-FFF2-40B4-BE49-F238E27FC236}">
                <a16:creationId xmlns:a16="http://schemas.microsoft.com/office/drawing/2014/main" id="{85B4C9B1-7C33-4727-9FAD-95045086ED1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35700" y="5327650"/>
            <a:ext cx="5118100" cy="752475"/>
          </a:xfrm>
        </p:spPr>
        <p:txBody>
          <a:bodyPr>
            <a:no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3FA0AA26-1FF6-434F-BDE1-64F8ABDAA8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01005" y="6509645"/>
            <a:ext cx="1516856" cy="177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EE6B6F0-58DC-48EF-8DB1-A173F99B092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91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objets + légendes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5739D3-C053-4299-ACEC-DB81D2C96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66038"/>
            <a:ext cx="5118100" cy="3520953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34271B3A-CD51-410E-948D-9121F15BF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8CF806FA-6CFC-4A1E-9386-B6BF748F22C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35700" y="2566038"/>
            <a:ext cx="5118100" cy="3520953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10" name="Espace réservé du texte 10">
            <a:extLst>
              <a:ext uri="{FF2B5EF4-FFF2-40B4-BE49-F238E27FC236}">
                <a16:creationId xmlns:a16="http://schemas.microsoft.com/office/drawing/2014/main" id="{52E7C36B-A87E-4CEA-ABF6-49D5639ABB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38200" y="1531088"/>
            <a:ext cx="5118100" cy="752475"/>
          </a:xfrm>
        </p:spPr>
        <p:txBody>
          <a:bodyPr>
            <a:no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3" name="Espace réservé du texte 10">
            <a:extLst>
              <a:ext uri="{FF2B5EF4-FFF2-40B4-BE49-F238E27FC236}">
                <a16:creationId xmlns:a16="http://schemas.microsoft.com/office/drawing/2014/main" id="{5A8785BF-63B4-4BB0-88F8-15C6BD309FB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35700" y="1531088"/>
            <a:ext cx="5118100" cy="752475"/>
          </a:xfrm>
        </p:spPr>
        <p:txBody>
          <a:bodyPr>
            <a:no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F682FDFA-6B7C-4CFF-AE5B-36FD2E050A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01005" y="6509645"/>
            <a:ext cx="1516856" cy="177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EE6B6F0-58DC-48EF-8DB1-A173F99B092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5819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045E138C-A8CC-4687-97C2-ECD01813395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513" y="-9770"/>
            <a:ext cx="12206514" cy="6867770"/>
          </a:xfrm>
          <a:prstGeom prst="rect">
            <a:avLst/>
          </a:prstGeom>
        </p:spPr>
      </p:pic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909D5BF-E667-423F-9831-16BBE3E00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45" y="1"/>
            <a:ext cx="8260645" cy="1027906"/>
          </a:xfrm>
          <a:prstGeom prst="rect">
            <a:avLst/>
          </a:prstGeom>
        </p:spPr>
        <p:txBody>
          <a:bodyPr vert="horz" lIns="91440" tIns="180000" rIns="91440" bIns="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A2770E-12F7-4982-B22E-C0D77FB8D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31088"/>
            <a:ext cx="10515600" cy="4645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66" name="Forme libre : forme 65">
            <a:extLst>
              <a:ext uri="{FF2B5EF4-FFF2-40B4-BE49-F238E27FC236}">
                <a16:creationId xmlns:a16="http://schemas.microsoft.com/office/drawing/2014/main" id="{65FE6C72-1611-401E-9C73-E1D77D958E73}"/>
              </a:ext>
            </a:extLst>
          </p:cNvPr>
          <p:cNvSpPr/>
          <p:nvPr userDrawn="1"/>
        </p:nvSpPr>
        <p:spPr>
          <a:xfrm rot="19896088" flipH="1">
            <a:off x="4511500" y="6445187"/>
            <a:ext cx="3886" cy="9287"/>
          </a:xfrm>
          <a:custGeom>
            <a:avLst/>
            <a:gdLst>
              <a:gd name="connsiteX0" fmla="*/ 3885 w 3886"/>
              <a:gd name="connsiteY0" fmla="*/ 0 h 9287"/>
              <a:gd name="connsiteX1" fmla="*/ 0 w 3886"/>
              <a:gd name="connsiteY1" fmla="*/ 2101 h 9287"/>
              <a:gd name="connsiteX2" fmla="*/ 3886 w 3886"/>
              <a:gd name="connsiteY2" fmla="*/ 9287 h 9287"/>
              <a:gd name="connsiteX3" fmla="*/ 3885 w 3886"/>
              <a:gd name="connsiteY3" fmla="*/ 0 h 9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86" h="9287">
                <a:moveTo>
                  <a:pt x="3885" y="0"/>
                </a:moveTo>
                <a:lnTo>
                  <a:pt x="0" y="2101"/>
                </a:lnTo>
                <a:lnTo>
                  <a:pt x="3886" y="9287"/>
                </a:lnTo>
                <a:lnTo>
                  <a:pt x="3885" y="0"/>
                </a:lnTo>
                <a:close/>
              </a:path>
            </a:pathLst>
          </a:custGeom>
          <a:solidFill>
            <a:srgbClr val="FEE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Forme libre : forme 70">
            <a:extLst>
              <a:ext uri="{FF2B5EF4-FFF2-40B4-BE49-F238E27FC236}">
                <a16:creationId xmlns:a16="http://schemas.microsoft.com/office/drawing/2014/main" id="{325E972E-E3D7-41C7-AFC6-331CE07B54AF}"/>
              </a:ext>
            </a:extLst>
          </p:cNvPr>
          <p:cNvSpPr/>
          <p:nvPr userDrawn="1"/>
        </p:nvSpPr>
        <p:spPr>
          <a:xfrm rot="19896088" flipH="1">
            <a:off x="2717891" y="6756086"/>
            <a:ext cx="1151" cy="2751"/>
          </a:xfrm>
          <a:custGeom>
            <a:avLst/>
            <a:gdLst>
              <a:gd name="connsiteX0" fmla="*/ 0 w 1151"/>
              <a:gd name="connsiteY0" fmla="*/ 0 h 2751"/>
              <a:gd name="connsiteX1" fmla="*/ 0 w 1151"/>
              <a:gd name="connsiteY1" fmla="*/ 2751 h 2751"/>
              <a:gd name="connsiteX2" fmla="*/ 1151 w 1151"/>
              <a:gd name="connsiteY2" fmla="*/ 2129 h 2751"/>
              <a:gd name="connsiteX3" fmla="*/ 0 w 1151"/>
              <a:gd name="connsiteY3" fmla="*/ 0 h 2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1" h="2751">
                <a:moveTo>
                  <a:pt x="0" y="0"/>
                </a:moveTo>
                <a:lnTo>
                  <a:pt x="0" y="2751"/>
                </a:lnTo>
                <a:lnTo>
                  <a:pt x="1151" y="2129"/>
                </a:lnTo>
                <a:lnTo>
                  <a:pt x="0" y="0"/>
                </a:lnTo>
                <a:close/>
              </a:path>
            </a:pathLst>
          </a:custGeom>
          <a:solidFill>
            <a:srgbClr val="C7D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1E46CF82-2DC9-4253-8802-40D5B1F29700}"/>
              </a:ext>
            </a:extLst>
          </p:cNvPr>
          <p:cNvCxnSpPr>
            <a:cxnSpLocks/>
          </p:cNvCxnSpPr>
          <p:nvPr userDrawn="1"/>
        </p:nvCxnSpPr>
        <p:spPr>
          <a:xfrm flipH="1">
            <a:off x="-14513" y="6660951"/>
            <a:ext cx="11145255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732841D7-98AB-451E-902A-E6FD862E32B6}"/>
              </a:ext>
            </a:extLst>
          </p:cNvPr>
          <p:cNvCxnSpPr>
            <a:cxnSpLocks/>
          </p:cNvCxnSpPr>
          <p:nvPr userDrawn="1"/>
        </p:nvCxnSpPr>
        <p:spPr>
          <a:xfrm flipH="1">
            <a:off x="357447" y="1110827"/>
            <a:ext cx="11018954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E08AB063-8F8A-4181-A1BB-01BA9198286B}"/>
              </a:ext>
            </a:extLst>
          </p:cNvPr>
          <p:cNvCxnSpPr>
            <a:cxnSpLocks/>
          </p:cNvCxnSpPr>
          <p:nvPr userDrawn="1"/>
        </p:nvCxnSpPr>
        <p:spPr>
          <a:xfrm flipH="1">
            <a:off x="-14512" y="6584462"/>
            <a:ext cx="10415517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numéro de diapositive 5">
            <a:extLst>
              <a:ext uri="{FF2B5EF4-FFF2-40B4-BE49-F238E27FC236}">
                <a16:creationId xmlns:a16="http://schemas.microsoft.com/office/drawing/2014/main" id="{19E9DB2D-14E5-4BDB-8172-9FDDDA113B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01005" y="6509645"/>
            <a:ext cx="1516856" cy="177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EE6B6F0-58DC-48EF-8DB1-A173F99B092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881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1" r:id="rId2"/>
    <p:sldLayoutId id="2147483670" r:id="rId3"/>
    <p:sldLayoutId id="2147483679" r:id="rId4"/>
    <p:sldLayoutId id="2147483683" r:id="rId5"/>
    <p:sldLayoutId id="2147483682" r:id="rId6"/>
    <p:sldLayoutId id="2147483680" r:id="rId7"/>
    <p:sldLayoutId id="2147483684" r:id="rId8"/>
    <p:sldLayoutId id="2147483685" r:id="rId9"/>
    <p:sldLayoutId id="2147483681" r:id="rId10"/>
    <p:sldLayoutId id="2147483673" r:id="rId11"/>
    <p:sldLayoutId id="2147483674" r:id="rId12"/>
    <p:sldLayoutId id="2147483675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44500" indent="-4445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90000"/>
        <a:buFont typeface="Arial" panose="020B0604020202020204" pitchFamily="34" charset="0"/>
        <a:buChar char="►"/>
        <a:defRPr sz="2800" kern="1200">
          <a:solidFill>
            <a:srgbClr val="0070C0"/>
          </a:solidFill>
          <a:latin typeface="+mn-lt"/>
          <a:ea typeface="+mn-ea"/>
          <a:cs typeface="+mn-cs"/>
        </a:defRPr>
      </a:lvl1pPr>
      <a:lvl2pPr marL="901700" indent="-444500" algn="l" defTabSz="914400" rtl="0" eaLnBrk="1" latinLnBrk="0" hangingPunct="1">
        <a:lnSpc>
          <a:spcPct val="900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►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65000"/>
          </a:schemeClr>
        </a:buClr>
        <a:buFont typeface="Wingdings 3" panose="05040102010807070707" pitchFamily="18" charset="2"/>
        <a:buChar char=""/>
        <a:defRPr sz="2000" kern="1200">
          <a:solidFill>
            <a:srgbClr val="00B0F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4000" y="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40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480000"/>
            <a:ext cx="6634923" cy="360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896533" y="6480000"/>
            <a:ext cx="720000" cy="360000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fld id="{A5612AF6-3794-417C-8315-010C3BB3AD1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7638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600" kern="1200">
          <a:solidFill>
            <a:srgbClr val="205AA7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rgbClr val="205AA7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ateur-credit.banque-france.fr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9F1208-FD02-499D-9131-EF86E240C9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8575" y="1643169"/>
            <a:ext cx="7854845" cy="1785831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2060"/>
                </a:solidFill>
              </a:rPr>
              <a:t>Prêt Garanti par l’Etat et Médiation du Crédit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15DDAA4-2B9C-44DB-AC1D-4E1E0E6BA5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7866" y="3876611"/>
            <a:ext cx="8596261" cy="1338220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Webinaire GPS&amp;O en partenariat avec la Banque de France</a:t>
            </a:r>
          </a:p>
          <a:p>
            <a:r>
              <a:rPr lang="fr-F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Animé par Frédéric VISNOVSKY, Médiateur​ national du crédit</a:t>
            </a:r>
          </a:p>
        </p:txBody>
      </p:sp>
      <p:sp>
        <p:nvSpPr>
          <p:cNvPr id="4" name="Sous-titre 2">
            <a:extLst>
              <a:ext uri="{FF2B5EF4-FFF2-40B4-BE49-F238E27FC236}">
                <a16:creationId xmlns:a16="http://schemas.microsoft.com/office/drawing/2014/main" id="{095C6DFA-C7F4-471F-9B1B-085E87E1EDB5}"/>
              </a:ext>
            </a:extLst>
          </p:cNvPr>
          <p:cNvSpPr txBox="1">
            <a:spLocks/>
          </p:cNvSpPr>
          <p:nvPr/>
        </p:nvSpPr>
        <p:spPr>
          <a:xfrm>
            <a:off x="1797866" y="5662442"/>
            <a:ext cx="8596261" cy="705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90000"/>
              <a:buFont typeface="Arial" panose="020B0604020202020204" pitchFamily="34" charset="0"/>
              <a:buNone/>
              <a:defRPr sz="2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bg1">
                  <a:lumMod val="65000"/>
                </a:schemeClr>
              </a:buClr>
              <a:buFont typeface="Wingdings 3" panose="05040102010807070707" pitchFamily="18" charset="2"/>
              <a:buNone/>
              <a:defRPr sz="1800" kern="1200">
                <a:solidFill>
                  <a:srgbClr val="00B0F0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Mardi 4 mai 2021</a:t>
            </a:r>
          </a:p>
        </p:txBody>
      </p:sp>
    </p:spTree>
    <p:extLst>
      <p:ext uri="{BB962C8B-B14F-4D97-AF65-F5344CB8AC3E}">
        <p14:creationId xmlns:p14="http://schemas.microsoft.com/office/powerpoint/2010/main" val="719900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92000" y="0"/>
            <a:ext cx="8676000" cy="908720"/>
          </a:xfrm>
        </p:spPr>
        <p:txBody>
          <a:bodyPr>
            <a:normAutofit fontScale="90000"/>
          </a:bodyPr>
          <a:lstStyle/>
          <a:p>
            <a:br>
              <a:rPr lang="fr-FR" sz="2200" dirty="0"/>
            </a:br>
            <a:r>
              <a:rPr lang="fr-FR" sz="2200" dirty="0"/>
              <a:t>2 - 	la médiation (2/6)</a:t>
            </a:r>
            <a:br>
              <a:rPr lang="fr-FR" sz="2200" dirty="0"/>
            </a:br>
            <a:r>
              <a:rPr lang="fr-FR" sz="2200" dirty="0"/>
              <a:t>		 		pourquoi ?</a:t>
            </a:r>
            <a:endParaRPr lang="fr-FR" sz="2200" cap="non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9696400" y="6480000"/>
            <a:ext cx="540000" cy="360000"/>
          </a:xfrm>
        </p:spPr>
        <p:txBody>
          <a:bodyPr/>
          <a:lstStyle/>
          <a:p>
            <a:fld id="{A5612AF6-3794-417C-8315-010C3BB3AD18}" type="slidenum">
              <a:rPr lang="fr-FR">
                <a:latin typeface="Calibri"/>
              </a:rPr>
              <a:pPr/>
              <a:t>10</a:t>
            </a:fld>
            <a:endParaRPr lang="fr-FR" dirty="0">
              <a:latin typeface="Calibri"/>
            </a:endParaRPr>
          </a:p>
        </p:txBody>
      </p:sp>
      <p:sp>
        <p:nvSpPr>
          <p:cNvPr id="6" name="Espace réservé du contenu 4"/>
          <p:cNvSpPr txBox="1">
            <a:spLocks/>
          </p:cNvSpPr>
          <p:nvPr/>
        </p:nvSpPr>
        <p:spPr>
          <a:xfrm>
            <a:off x="1590100" y="5229200"/>
            <a:ext cx="9077900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2000" indent="-2520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600" kern="1200">
                <a:solidFill>
                  <a:srgbClr val="205AA7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rgbClr val="205AA7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3413" indent="-250825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fr-FR" sz="1400" b="1" cap="all" dirty="0">
              <a:solidFill>
                <a:srgbClr val="00449E">
                  <a:lumMod val="75000"/>
                </a:srgbClr>
              </a:solidFill>
              <a:latin typeface="Calibri"/>
            </a:endParaRPr>
          </a:p>
          <a:p>
            <a:pPr marL="633413" indent="-250825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fr-FR" sz="1400" b="1" cap="all" dirty="0">
              <a:solidFill>
                <a:srgbClr val="00449E">
                  <a:lumMod val="75000"/>
                </a:srgbClr>
              </a:solidFill>
              <a:latin typeface="Calibri"/>
            </a:endParaRPr>
          </a:p>
          <a:p>
            <a:pPr marL="633413" indent="-250825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fr-FR" sz="1400" b="1" cap="all" dirty="0">
              <a:solidFill>
                <a:srgbClr val="00449E">
                  <a:lumMod val="75000"/>
                </a:srgbClr>
              </a:solidFill>
              <a:latin typeface="Calibri"/>
            </a:endParaRPr>
          </a:p>
          <a:p>
            <a:pPr marL="633413" indent="-250825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fr-FR" sz="1400" b="1" cap="all" dirty="0">
              <a:solidFill>
                <a:srgbClr val="00449E">
                  <a:lumMod val="75000"/>
                </a:srgbClr>
              </a:solidFill>
              <a:latin typeface="Calibri"/>
            </a:endParaRPr>
          </a:p>
          <a:p>
            <a:pPr marL="633413" indent="-250825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fr-FR" sz="1400" b="1" cap="all" dirty="0">
              <a:solidFill>
                <a:srgbClr val="00449E">
                  <a:lumMod val="75000"/>
                </a:srgbClr>
              </a:solidFill>
              <a:latin typeface="Calibri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5560" y="908720"/>
            <a:ext cx="7776864" cy="533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04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92000" y="0"/>
            <a:ext cx="8676000" cy="908720"/>
          </a:xfrm>
        </p:spPr>
        <p:txBody>
          <a:bodyPr>
            <a:normAutofit fontScale="90000"/>
          </a:bodyPr>
          <a:lstStyle/>
          <a:p>
            <a:br>
              <a:rPr lang="fr-FR" sz="2200" dirty="0"/>
            </a:br>
            <a:r>
              <a:rPr lang="fr-FR" sz="2200" dirty="0"/>
              <a:t>2 - 	la médiation (3/6)</a:t>
            </a:r>
            <a:br>
              <a:rPr lang="fr-FR" sz="2200" dirty="0"/>
            </a:br>
            <a:r>
              <a:rPr lang="fr-FR" sz="2200" dirty="0"/>
              <a:t>		 		par qui ?</a:t>
            </a:r>
            <a:endParaRPr lang="fr-FR" sz="2200" cap="non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9696400" y="6480000"/>
            <a:ext cx="540000" cy="360000"/>
          </a:xfrm>
        </p:spPr>
        <p:txBody>
          <a:bodyPr/>
          <a:lstStyle/>
          <a:p>
            <a:fld id="{A5612AF6-3794-417C-8315-010C3BB3AD18}" type="slidenum">
              <a:rPr lang="fr-FR">
                <a:latin typeface="Calibri"/>
              </a:rPr>
              <a:pPr/>
              <a:t>11</a:t>
            </a:fld>
            <a:endParaRPr lang="fr-FR" dirty="0">
              <a:latin typeface="Calibri"/>
            </a:endParaRPr>
          </a:p>
        </p:txBody>
      </p:sp>
      <p:sp>
        <p:nvSpPr>
          <p:cNvPr id="6" name="Espace réservé du contenu 4"/>
          <p:cNvSpPr txBox="1">
            <a:spLocks/>
          </p:cNvSpPr>
          <p:nvPr/>
        </p:nvSpPr>
        <p:spPr>
          <a:xfrm>
            <a:off x="1590100" y="5229200"/>
            <a:ext cx="9077900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2000" indent="-2520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600" kern="1200">
                <a:solidFill>
                  <a:srgbClr val="205AA7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rgbClr val="205AA7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3413" indent="-250825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fr-FR" sz="1400" b="1" cap="all" dirty="0">
              <a:solidFill>
                <a:srgbClr val="00449E">
                  <a:lumMod val="75000"/>
                </a:srgbClr>
              </a:solidFill>
              <a:latin typeface="Calibri"/>
            </a:endParaRPr>
          </a:p>
          <a:p>
            <a:pPr marL="633413" indent="-250825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fr-FR" sz="1400" b="1" cap="all" dirty="0">
              <a:solidFill>
                <a:srgbClr val="00449E">
                  <a:lumMod val="75000"/>
                </a:srgbClr>
              </a:solidFill>
              <a:latin typeface="Calibri"/>
            </a:endParaRPr>
          </a:p>
          <a:p>
            <a:pPr marL="633413" indent="-250825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fr-FR" sz="1400" b="1" cap="all" dirty="0">
              <a:solidFill>
                <a:srgbClr val="00449E">
                  <a:lumMod val="75000"/>
                </a:srgbClr>
              </a:solidFill>
              <a:latin typeface="Calibri"/>
            </a:endParaRPr>
          </a:p>
          <a:p>
            <a:pPr marL="633413" indent="-250825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fr-FR" sz="1400" b="1" cap="all" dirty="0">
              <a:solidFill>
                <a:srgbClr val="00449E">
                  <a:lumMod val="75000"/>
                </a:srgbClr>
              </a:solidFill>
              <a:latin typeface="Calibri"/>
            </a:endParaRPr>
          </a:p>
          <a:p>
            <a:pPr marL="633413" indent="-250825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fr-FR" sz="1400" b="1" cap="all" dirty="0">
              <a:solidFill>
                <a:srgbClr val="00449E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46512" y="1340768"/>
            <a:ext cx="7989888" cy="4322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52000" indent="-2520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600" kern="1200">
                <a:solidFill>
                  <a:srgbClr val="205AA7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rgbClr val="205AA7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fr-FR" altLang="fr-FR" dirty="0">
                <a:latin typeface="Calibri"/>
              </a:rPr>
              <a:t>Un dispositif opérationnel </a:t>
            </a:r>
            <a:r>
              <a:rPr lang="fr-FR" altLang="fr-FR" b="1" dirty="0">
                <a:latin typeface="Calibri"/>
              </a:rPr>
              <a:t>dans toutes les succursales départementales de la Banque de France </a:t>
            </a:r>
            <a:r>
              <a:rPr lang="fr-FR" altLang="fr-FR" dirty="0">
                <a:latin typeface="Calibri"/>
              </a:rPr>
              <a:t>pour accompagner les entreprises confrontées à des difficultés de financement</a:t>
            </a:r>
          </a:p>
          <a:p>
            <a:pPr marL="850900" lvl="1" indent="-317500" algn="just">
              <a:spcBef>
                <a:spcPts val="1200"/>
              </a:spcBef>
              <a:defRPr/>
            </a:pPr>
            <a:r>
              <a:rPr lang="fr-FR" altLang="fr-FR" dirty="0">
                <a:latin typeface="Calibri"/>
              </a:rPr>
              <a:t>Gratuit</a:t>
            </a:r>
          </a:p>
          <a:p>
            <a:pPr marL="850900" lvl="1" indent="-317500" algn="just">
              <a:spcBef>
                <a:spcPts val="1200"/>
              </a:spcBef>
              <a:defRPr/>
            </a:pPr>
            <a:r>
              <a:rPr lang="fr-FR" altLang="fr-FR" dirty="0">
                <a:latin typeface="Calibri"/>
              </a:rPr>
              <a:t>Confidentiel</a:t>
            </a:r>
          </a:p>
          <a:p>
            <a:pPr marL="850900" lvl="1" indent="-317500" algn="just">
              <a:spcBef>
                <a:spcPts val="1200"/>
              </a:spcBef>
              <a:defRPr/>
            </a:pPr>
            <a:r>
              <a:rPr lang="fr-FR" altLang="fr-FR" dirty="0">
                <a:latin typeface="Calibri"/>
              </a:rPr>
              <a:t>Obligation pour les banques de venir à la médiation</a:t>
            </a:r>
          </a:p>
          <a:p>
            <a:pPr marL="850900" lvl="1" indent="-317500" algn="just">
              <a:spcBef>
                <a:spcPts val="1200"/>
              </a:spcBef>
              <a:defRPr/>
            </a:pPr>
            <a:r>
              <a:rPr lang="fr-FR" altLang="fr-FR" dirty="0">
                <a:latin typeface="Calibri"/>
              </a:rPr>
              <a:t>Maintien de l’enveloppe global des encours alloués aux entreprises pendant la durée de la médiation :</a:t>
            </a:r>
          </a:p>
          <a:p>
            <a:pPr marL="850900" lvl="1" indent="-317500" algn="just">
              <a:spcBef>
                <a:spcPts val="1200"/>
              </a:spcBef>
              <a:defRPr/>
            </a:pPr>
            <a:r>
              <a:rPr lang="fr-FR" altLang="fr-FR" b="1" dirty="0">
                <a:latin typeface="Calibri"/>
              </a:rPr>
              <a:t>Ce qui permet de rapprocher les positions et élaborer les solutions adaptées</a:t>
            </a:r>
          </a:p>
          <a:p>
            <a:pPr lvl="1">
              <a:defRPr/>
            </a:pPr>
            <a:endParaRPr lang="fr-FR" altLang="fr-FR" dirty="0">
              <a:latin typeface="Calibri"/>
            </a:endParaRPr>
          </a:p>
          <a:p>
            <a:pPr marL="850900" lvl="1" indent="-317500">
              <a:defRPr/>
            </a:pPr>
            <a:endParaRPr lang="fr-FR" altLang="fr-FR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1860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92000" y="0"/>
            <a:ext cx="8676000" cy="908720"/>
          </a:xfrm>
        </p:spPr>
        <p:txBody>
          <a:bodyPr>
            <a:normAutofit fontScale="90000"/>
          </a:bodyPr>
          <a:lstStyle/>
          <a:p>
            <a:br>
              <a:rPr lang="fr-FR" sz="2200" dirty="0"/>
            </a:br>
            <a:r>
              <a:rPr lang="fr-FR" sz="2200" dirty="0"/>
              <a:t>2 - 	la médiation (4/6)</a:t>
            </a:r>
            <a:br>
              <a:rPr lang="fr-FR" sz="2200" dirty="0"/>
            </a:br>
            <a:r>
              <a:rPr lang="fr-FR" sz="2200" dirty="0"/>
              <a:t>				avec qui ?</a:t>
            </a:r>
            <a:endParaRPr lang="fr-FR" sz="2200" cap="non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9696400" y="6480000"/>
            <a:ext cx="540000" cy="360000"/>
          </a:xfrm>
        </p:spPr>
        <p:txBody>
          <a:bodyPr/>
          <a:lstStyle/>
          <a:p>
            <a:fld id="{A5612AF6-3794-417C-8315-010C3BB3AD18}" type="slidenum">
              <a:rPr lang="fr-FR">
                <a:latin typeface="Calibri"/>
              </a:rPr>
              <a:pPr/>
              <a:t>12</a:t>
            </a:fld>
            <a:endParaRPr lang="fr-FR" dirty="0">
              <a:latin typeface="Calibri"/>
            </a:endParaRPr>
          </a:p>
        </p:txBody>
      </p:sp>
      <p:sp>
        <p:nvSpPr>
          <p:cNvPr id="6" name="Espace réservé du contenu 4"/>
          <p:cNvSpPr txBox="1">
            <a:spLocks/>
          </p:cNvSpPr>
          <p:nvPr/>
        </p:nvSpPr>
        <p:spPr>
          <a:xfrm>
            <a:off x="1590100" y="5229200"/>
            <a:ext cx="9077900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2000" indent="-2520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600" kern="1200">
                <a:solidFill>
                  <a:srgbClr val="205AA7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rgbClr val="205AA7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3413" indent="-250825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fr-FR" sz="1400" b="1" cap="all" dirty="0">
              <a:solidFill>
                <a:srgbClr val="00449E">
                  <a:lumMod val="75000"/>
                </a:srgbClr>
              </a:solidFill>
              <a:latin typeface="Calibri"/>
            </a:endParaRPr>
          </a:p>
          <a:p>
            <a:pPr marL="633413" indent="-250825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fr-FR" sz="1400" b="1" cap="all" dirty="0">
              <a:solidFill>
                <a:srgbClr val="00449E">
                  <a:lumMod val="75000"/>
                </a:srgbClr>
              </a:solidFill>
              <a:latin typeface="Calibri"/>
            </a:endParaRPr>
          </a:p>
          <a:p>
            <a:pPr marL="633413" indent="-250825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fr-FR" sz="1400" b="1" cap="all" dirty="0">
              <a:solidFill>
                <a:srgbClr val="00449E">
                  <a:lumMod val="75000"/>
                </a:srgbClr>
              </a:solidFill>
              <a:latin typeface="Calibri"/>
            </a:endParaRPr>
          </a:p>
          <a:p>
            <a:pPr marL="633413" indent="-250825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fr-FR" sz="1400" b="1" cap="all" dirty="0">
              <a:solidFill>
                <a:srgbClr val="00449E">
                  <a:lumMod val="75000"/>
                </a:srgbClr>
              </a:solidFill>
              <a:latin typeface="Calibri"/>
            </a:endParaRPr>
          </a:p>
          <a:p>
            <a:pPr marL="633413" indent="-250825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fr-FR" sz="1400" b="1" cap="all" dirty="0">
              <a:solidFill>
                <a:srgbClr val="00449E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423592" y="1268760"/>
            <a:ext cx="7558608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2000" indent="-2520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600" kern="1200">
                <a:solidFill>
                  <a:srgbClr val="205AA7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rgbClr val="205AA7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  <a:defRPr/>
            </a:pPr>
            <a:r>
              <a:rPr lang="fr-FR" altLang="fr-FR" sz="1800" b="1" dirty="0">
                <a:latin typeface="Calibri"/>
              </a:rPr>
              <a:t>Une mobilisation bénévole d’accompagnement</a:t>
            </a:r>
          </a:p>
          <a:p>
            <a:pPr marL="449263" lvl="1" indent="7938" algn="just">
              <a:lnSpc>
                <a:spcPct val="90000"/>
              </a:lnSpc>
              <a:buNone/>
              <a:defRPr/>
            </a:pPr>
            <a:r>
              <a:rPr lang="fr-FR" altLang="fr-FR" sz="1800" dirty="0">
                <a:latin typeface="Calibri"/>
              </a:rPr>
              <a:t>Grâce aux réseaux professionnels (chambres de commerce et d’industrie, chambres des métiers et de l’artisanat, MEDEF, CPME, U2P, OEC, …, les CRESS et les réseaux d’accompagnement à la création/reprise d’entreprises)</a:t>
            </a:r>
          </a:p>
          <a:p>
            <a:pPr lvl="1" algn="just">
              <a:lnSpc>
                <a:spcPct val="90000"/>
              </a:lnSpc>
              <a:buNone/>
              <a:defRPr/>
            </a:pPr>
            <a:endParaRPr lang="fr-FR" altLang="fr-FR" sz="1200" dirty="0">
              <a:latin typeface="Calibri"/>
            </a:endParaRPr>
          </a:p>
          <a:p>
            <a:pPr algn="just">
              <a:lnSpc>
                <a:spcPct val="90000"/>
              </a:lnSpc>
              <a:defRPr/>
            </a:pPr>
            <a:r>
              <a:rPr lang="fr-FR" altLang="fr-FR" sz="1800" b="1" dirty="0">
                <a:latin typeface="Calibri"/>
                <a:cs typeface="Times New Roman" pitchFamily="18" charset="0"/>
              </a:rPr>
              <a:t>Un accompagnement individualisé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fr-FR" altLang="fr-FR" sz="1800" dirty="0">
                <a:latin typeface="Calibri"/>
              </a:rPr>
              <a:t>700 Tiers de Confiance désignés sur l’ensemble du territoire pour orienter les entreprises vers la Médiation et les accompagner tout au long de leur démarche</a:t>
            </a:r>
          </a:p>
          <a:p>
            <a:pPr lvl="1" algn="just">
              <a:lnSpc>
                <a:spcPct val="90000"/>
              </a:lnSpc>
              <a:buNone/>
              <a:defRPr/>
            </a:pPr>
            <a:endParaRPr lang="fr-FR" altLang="fr-FR" sz="1200" dirty="0">
              <a:latin typeface="Calibri"/>
            </a:endParaRPr>
          </a:p>
          <a:p>
            <a:pPr algn="just">
              <a:lnSpc>
                <a:spcPct val="90000"/>
              </a:lnSpc>
              <a:defRPr/>
            </a:pPr>
            <a:r>
              <a:rPr lang="fr-FR" altLang="fr-FR" sz="1800" b="1" dirty="0">
                <a:latin typeface="Calibri"/>
                <a:cs typeface="Times New Roman" pitchFamily="18" charset="0"/>
              </a:rPr>
              <a:t>Accessible sur simple appel téléphoniqu</a:t>
            </a:r>
            <a:r>
              <a:rPr lang="fr-FR" altLang="fr-FR" sz="1800" dirty="0">
                <a:latin typeface="Calibri"/>
                <a:cs typeface="Times New Roman" pitchFamily="18" charset="0"/>
              </a:rPr>
              <a:t>e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fr-FR" altLang="fr-FR" sz="1800" dirty="0">
                <a:latin typeface="Calibri"/>
              </a:rPr>
              <a:t>France métropolitaine :  3414</a:t>
            </a:r>
            <a:endParaRPr lang="fr-FR" altLang="fr-FR" sz="800" dirty="0">
              <a:latin typeface="Calibri"/>
            </a:endParaRPr>
          </a:p>
          <a:p>
            <a:pPr lvl="1" algn="just">
              <a:lnSpc>
                <a:spcPct val="90000"/>
              </a:lnSpc>
              <a:defRPr/>
            </a:pPr>
            <a:r>
              <a:rPr lang="fr-FR" altLang="fr-FR" sz="1800" dirty="0">
                <a:latin typeface="Calibri"/>
              </a:rPr>
              <a:t>En Outre-mer : </a:t>
            </a:r>
          </a:p>
          <a:p>
            <a:pPr marL="800100" lvl="2" indent="0" algn="just">
              <a:buFont typeface="Courier New" pitchFamily="49" charset="0"/>
              <a:buChar char="o"/>
              <a:defRPr/>
            </a:pPr>
            <a:r>
              <a:rPr lang="fr-FR" altLang="fr-FR" sz="1400" dirty="0">
                <a:solidFill>
                  <a:srgbClr val="205AA7"/>
                </a:solidFill>
                <a:latin typeface="Calibri"/>
              </a:rPr>
              <a:t> Guadeloupe :	05 90 93 74 00 </a:t>
            </a:r>
          </a:p>
          <a:p>
            <a:pPr marL="800100" lvl="2" indent="0" algn="just">
              <a:buFont typeface="Courier New" pitchFamily="49" charset="0"/>
              <a:buChar char="o"/>
              <a:tabLst>
                <a:tab pos="1800225" algn="l"/>
              </a:tabLst>
              <a:defRPr/>
            </a:pPr>
            <a:r>
              <a:rPr lang="fr-FR" altLang="fr-FR" sz="1400" dirty="0">
                <a:solidFill>
                  <a:srgbClr val="205AA7"/>
                </a:solidFill>
                <a:latin typeface="Calibri"/>
              </a:rPr>
              <a:t> Martinique : 	05 96 59 44 00</a:t>
            </a:r>
          </a:p>
          <a:p>
            <a:pPr marL="800100" lvl="2" indent="0" algn="just">
              <a:buFont typeface="Courier New" pitchFamily="49" charset="0"/>
              <a:buChar char="o"/>
              <a:defRPr/>
            </a:pPr>
            <a:r>
              <a:rPr lang="fr-FR" altLang="fr-FR" sz="1400" dirty="0">
                <a:solidFill>
                  <a:srgbClr val="205AA7"/>
                </a:solidFill>
                <a:latin typeface="Calibri"/>
              </a:rPr>
              <a:t> Guyane :		05 94 29 36 50          </a:t>
            </a:r>
          </a:p>
          <a:p>
            <a:pPr marL="800100" lvl="2" indent="0" algn="just">
              <a:buFont typeface="Courier New" pitchFamily="49" charset="0"/>
              <a:buChar char="o"/>
              <a:defRPr/>
            </a:pPr>
            <a:r>
              <a:rPr lang="fr-FR" altLang="fr-FR" sz="1400" dirty="0">
                <a:solidFill>
                  <a:srgbClr val="205AA7"/>
                </a:solidFill>
                <a:latin typeface="Calibri"/>
              </a:rPr>
              <a:t> Réunion :	 	02 62 90 71 00</a:t>
            </a:r>
          </a:p>
          <a:p>
            <a:pPr marL="1371600" lvl="3" indent="0" algn="just">
              <a:lnSpc>
                <a:spcPct val="90000"/>
              </a:lnSpc>
              <a:buNone/>
              <a:defRPr/>
            </a:pPr>
            <a:endParaRPr lang="fr-FR" altLang="fr-FR" sz="1800" dirty="0">
              <a:solidFill>
                <a:srgbClr val="933680"/>
              </a:solidFill>
              <a:latin typeface="Calibri"/>
              <a:cs typeface="Arial" charset="0"/>
            </a:endParaRPr>
          </a:p>
          <a:p>
            <a:pPr lvl="3" algn="just">
              <a:lnSpc>
                <a:spcPct val="90000"/>
              </a:lnSpc>
              <a:defRPr/>
            </a:pPr>
            <a:endParaRPr lang="fr-FR" altLang="fr-FR" sz="1800" dirty="0">
              <a:solidFill>
                <a:srgbClr val="933680"/>
              </a:solidFill>
              <a:latin typeface="Calibri"/>
              <a:cs typeface="Arial" charset="0"/>
            </a:endParaRPr>
          </a:p>
          <a:p>
            <a:pPr lvl="3" algn="just">
              <a:lnSpc>
                <a:spcPct val="90000"/>
              </a:lnSpc>
              <a:defRPr/>
            </a:pPr>
            <a:endParaRPr lang="fr-FR" altLang="fr-FR" sz="1800" dirty="0">
              <a:solidFill>
                <a:srgbClr val="933680"/>
              </a:solidFill>
              <a:latin typeface="Calibri"/>
              <a:cs typeface="Arial" charset="0"/>
            </a:endParaRPr>
          </a:p>
          <a:p>
            <a:pPr lvl="3" algn="just">
              <a:lnSpc>
                <a:spcPct val="90000"/>
              </a:lnSpc>
              <a:defRPr/>
            </a:pPr>
            <a:endParaRPr lang="fr-FR" altLang="fr-FR" sz="1800" dirty="0">
              <a:solidFill>
                <a:srgbClr val="933680"/>
              </a:solidFill>
              <a:latin typeface="Calibr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919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92000" y="0"/>
            <a:ext cx="8676000" cy="908720"/>
          </a:xfrm>
        </p:spPr>
        <p:txBody>
          <a:bodyPr>
            <a:normAutofit fontScale="90000"/>
          </a:bodyPr>
          <a:lstStyle/>
          <a:p>
            <a:br>
              <a:rPr lang="fr-FR" sz="2200" dirty="0"/>
            </a:br>
            <a:r>
              <a:rPr lang="fr-FR" sz="2200" dirty="0"/>
              <a:t>2 - 	la médiation (5/6)</a:t>
            </a:r>
            <a:br>
              <a:rPr lang="fr-FR" sz="2200" dirty="0"/>
            </a:br>
            <a:r>
              <a:rPr lang="fr-FR" sz="2200" dirty="0"/>
              <a:t>				comment ?</a:t>
            </a:r>
            <a:endParaRPr lang="fr-FR" sz="2200" cap="non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9696400" y="6480000"/>
            <a:ext cx="540000" cy="360000"/>
          </a:xfrm>
        </p:spPr>
        <p:txBody>
          <a:bodyPr/>
          <a:lstStyle/>
          <a:p>
            <a:fld id="{A5612AF6-3794-417C-8315-010C3BB3AD18}" type="slidenum">
              <a:rPr lang="fr-FR">
                <a:latin typeface="Calibri"/>
              </a:rPr>
              <a:pPr/>
              <a:t>13</a:t>
            </a:fld>
            <a:endParaRPr lang="fr-FR" dirty="0">
              <a:latin typeface="Calibri"/>
            </a:endParaRPr>
          </a:p>
        </p:txBody>
      </p:sp>
      <p:sp>
        <p:nvSpPr>
          <p:cNvPr id="6" name="Espace réservé du contenu 4"/>
          <p:cNvSpPr txBox="1">
            <a:spLocks/>
          </p:cNvSpPr>
          <p:nvPr/>
        </p:nvSpPr>
        <p:spPr>
          <a:xfrm>
            <a:off x="1590100" y="5229200"/>
            <a:ext cx="9077900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2000" indent="-2520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600" kern="1200">
                <a:solidFill>
                  <a:srgbClr val="205AA7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rgbClr val="205AA7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3413" indent="-250825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fr-FR" sz="1400" b="1" cap="all" dirty="0">
              <a:solidFill>
                <a:srgbClr val="00449E">
                  <a:lumMod val="75000"/>
                </a:srgbClr>
              </a:solidFill>
              <a:latin typeface="Calibri"/>
            </a:endParaRPr>
          </a:p>
          <a:p>
            <a:pPr marL="633413" indent="-250825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fr-FR" sz="1400" b="1" cap="all" dirty="0">
              <a:solidFill>
                <a:srgbClr val="00449E">
                  <a:lumMod val="75000"/>
                </a:srgbClr>
              </a:solidFill>
              <a:latin typeface="Calibri"/>
            </a:endParaRPr>
          </a:p>
          <a:p>
            <a:pPr marL="633413" indent="-250825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fr-FR" sz="1400" b="1" cap="all" dirty="0">
              <a:solidFill>
                <a:srgbClr val="00449E">
                  <a:lumMod val="75000"/>
                </a:srgbClr>
              </a:solidFill>
              <a:latin typeface="Calibri"/>
            </a:endParaRPr>
          </a:p>
          <a:p>
            <a:pPr marL="633413" indent="-250825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fr-FR" sz="1400" b="1" cap="all" dirty="0">
              <a:solidFill>
                <a:srgbClr val="00449E">
                  <a:lumMod val="75000"/>
                </a:srgbClr>
              </a:solidFill>
              <a:latin typeface="Calibri"/>
            </a:endParaRPr>
          </a:p>
          <a:p>
            <a:pPr marL="633413" indent="-250825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fr-FR" sz="1400" b="1" cap="all" dirty="0">
              <a:solidFill>
                <a:srgbClr val="00449E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242850" y="1268760"/>
            <a:ext cx="7772400" cy="496855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52000" indent="-2520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600" kern="1200">
                <a:solidFill>
                  <a:srgbClr val="205AA7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rgbClr val="205AA7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tabLst>
                <a:tab pos="673100" algn="l"/>
              </a:tabLst>
            </a:pPr>
            <a:r>
              <a:rPr lang="fr-FR" altLang="fr-FR" dirty="0">
                <a:latin typeface="Calibri"/>
              </a:rPr>
              <a:t>Un processus en 5 étapes encadrées dans le temps</a:t>
            </a:r>
          </a:p>
          <a:p>
            <a:pPr>
              <a:lnSpc>
                <a:spcPct val="90000"/>
              </a:lnSpc>
              <a:buNone/>
              <a:tabLst>
                <a:tab pos="673100" algn="l"/>
              </a:tabLst>
            </a:pPr>
            <a:endParaRPr lang="fr-FR" altLang="fr-FR" sz="1000" dirty="0">
              <a:latin typeface="Calibri"/>
            </a:endParaRPr>
          </a:p>
          <a:p>
            <a:pPr marL="914400" lvl="1" indent="-457200" algn="just">
              <a:lnSpc>
                <a:spcPct val="90000"/>
              </a:lnSpc>
              <a:buFont typeface="+mj-lt"/>
              <a:buAutoNum type="arabicPeriod"/>
              <a:tabLst>
                <a:tab pos="673100" algn="l"/>
              </a:tabLst>
            </a:pPr>
            <a:r>
              <a:rPr lang="fr-FR" altLang="fr-FR" dirty="0">
                <a:latin typeface="Calibri"/>
              </a:rPr>
              <a:t>La validation d’un dossier de médiation sur le site du Médiateur du crédit </a:t>
            </a:r>
            <a:r>
              <a:rPr lang="fr-FR" altLang="fr-FR" u="sng" dirty="0">
                <a:latin typeface="Calibri"/>
                <a:hlinkClick r:id="rId3"/>
              </a:rPr>
              <a:t>https://mediateur-credit.banque-france.fr</a:t>
            </a:r>
            <a:r>
              <a:rPr lang="fr-FR" altLang="fr-FR" u="sng" dirty="0">
                <a:latin typeface="Calibri"/>
              </a:rPr>
              <a:t> </a:t>
            </a:r>
            <a:r>
              <a:rPr lang="fr-FR" altLang="fr-FR" dirty="0">
                <a:latin typeface="Calibri"/>
              </a:rPr>
              <a:t>enclenche la procédure.</a:t>
            </a:r>
          </a:p>
          <a:p>
            <a:pPr marL="762000" lvl="1" indent="-304800" algn="just">
              <a:lnSpc>
                <a:spcPct val="90000"/>
              </a:lnSpc>
              <a:buFont typeface="+mj-lt"/>
              <a:buAutoNum type="arabicPeriod"/>
              <a:tabLst>
                <a:tab pos="673100" algn="l"/>
              </a:tabLst>
            </a:pPr>
            <a:endParaRPr lang="fr-FR" altLang="fr-FR" sz="1000" dirty="0">
              <a:latin typeface="Calibri"/>
            </a:endParaRPr>
          </a:p>
          <a:p>
            <a:pPr marL="914400" lvl="1" indent="-457200" algn="just">
              <a:lnSpc>
                <a:spcPct val="90000"/>
              </a:lnSpc>
              <a:buFont typeface="+mj-lt"/>
              <a:buAutoNum type="arabicPeriod"/>
              <a:tabLst>
                <a:tab pos="673100" algn="l"/>
              </a:tabLst>
            </a:pPr>
            <a:r>
              <a:rPr lang="fr-FR" altLang="fr-FR" dirty="0">
                <a:latin typeface="Calibri"/>
              </a:rPr>
              <a:t>Dans les 48 h, le Médiateur départemental contacte l’entreprise et accepte ou non son dossier, en fonction de son éligibilité.</a:t>
            </a:r>
          </a:p>
          <a:p>
            <a:pPr marL="762000" lvl="1" indent="-304800" algn="just">
              <a:lnSpc>
                <a:spcPct val="90000"/>
              </a:lnSpc>
              <a:buFont typeface="+mj-lt"/>
              <a:buAutoNum type="arabicPeriod"/>
              <a:tabLst>
                <a:tab pos="673100" algn="l"/>
              </a:tabLst>
            </a:pPr>
            <a:endParaRPr lang="fr-FR" altLang="fr-FR" sz="1000" dirty="0">
              <a:latin typeface="Calibri"/>
            </a:endParaRPr>
          </a:p>
          <a:p>
            <a:pPr marL="914400" lvl="1" indent="-457200" algn="just">
              <a:lnSpc>
                <a:spcPct val="90000"/>
              </a:lnSpc>
              <a:buFont typeface="+mj-lt"/>
              <a:buAutoNum type="arabicPeriod"/>
              <a:tabLst>
                <a:tab pos="673100" algn="l"/>
              </a:tabLst>
            </a:pPr>
            <a:r>
              <a:rPr lang="fr-FR" altLang="fr-FR" dirty="0">
                <a:latin typeface="Calibri"/>
              </a:rPr>
              <a:t>Le Médiateur départemental informe immédiatement les établissements financiers de l’ouverture d’une médiation et leur accorde un délai de cinq jours ouvrés pour revoir leur position. </a:t>
            </a:r>
          </a:p>
          <a:p>
            <a:pPr marL="762000" lvl="1" indent="-304800" algn="just">
              <a:lnSpc>
                <a:spcPct val="90000"/>
              </a:lnSpc>
              <a:buFont typeface="+mj-lt"/>
              <a:buAutoNum type="arabicPeriod"/>
              <a:tabLst>
                <a:tab pos="673100" algn="l"/>
              </a:tabLst>
            </a:pPr>
            <a:endParaRPr lang="fr-FR" altLang="fr-FR" sz="1000" dirty="0">
              <a:latin typeface="Calibri"/>
            </a:endParaRPr>
          </a:p>
          <a:p>
            <a:pPr marL="914400" lvl="1" indent="-457200" algn="just">
              <a:lnSpc>
                <a:spcPct val="90000"/>
              </a:lnSpc>
              <a:buFont typeface="+mj-lt"/>
              <a:buAutoNum type="arabicPeriod"/>
              <a:tabLst>
                <a:tab pos="673100" algn="l"/>
              </a:tabLst>
            </a:pPr>
            <a:r>
              <a:rPr lang="fr-FR" altLang="fr-FR" dirty="0">
                <a:latin typeface="Calibri"/>
              </a:rPr>
              <a:t>À l’issue de ce délai, si ses difficultés perdurent, le Médiateur départemental identifie et résout les points de blocage. Si besoin, il réunit l’ensemble des partenaires financiers de l’entreprise.</a:t>
            </a:r>
          </a:p>
          <a:p>
            <a:pPr marL="762000" lvl="1" indent="-304800" algn="just">
              <a:lnSpc>
                <a:spcPct val="90000"/>
              </a:lnSpc>
              <a:buFont typeface="+mj-lt"/>
              <a:buAutoNum type="arabicPeriod"/>
              <a:tabLst>
                <a:tab pos="673100" algn="l"/>
              </a:tabLst>
            </a:pPr>
            <a:endParaRPr lang="fr-FR" altLang="fr-FR" sz="1000" dirty="0">
              <a:latin typeface="Calibri"/>
            </a:endParaRPr>
          </a:p>
          <a:p>
            <a:pPr marL="914400" lvl="1" indent="-457200" algn="just">
              <a:lnSpc>
                <a:spcPct val="90000"/>
              </a:lnSpc>
              <a:buFont typeface="+mj-lt"/>
              <a:buAutoNum type="arabicPeriod"/>
              <a:tabLst>
                <a:tab pos="673100" algn="l"/>
              </a:tabLst>
            </a:pPr>
            <a:r>
              <a:rPr lang="fr-FR" altLang="fr-FR" dirty="0">
                <a:latin typeface="Calibri"/>
              </a:rPr>
              <a:t>Si la médiation n’a pas abouti, l’entreprise a la possibilité de demander la révision de son dossier au niveau régional</a:t>
            </a:r>
            <a:r>
              <a:rPr lang="fr-FR" altLang="fr-FR" sz="1400" dirty="0">
                <a:latin typeface="Calibri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81409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>
                <a:latin typeface="Calibri"/>
              </a:rPr>
              <a:pPr/>
              <a:t>14</a:t>
            </a:fld>
            <a:endParaRPr lang="fr-FR" dirty="0">
              <a:latin typeface="Calibri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1992000" y="0"/>
            <a:ext cx="8676000" cy="908720"/>
          </a:xfrm>
        </p:spPr>
        <p:txBody>
          <a:bodyPr>
            <a:normAutofit fontScale="90000"/>
          </a:bodyPr>
          <a:lstStyle/>
          <a:p>
            <a:br>
              <a:rPr lang="fr-FR" sz="2200" dirty="0"/>
            </a:br>
            <a:r>
              <a:rPr lang="fr-FR" sz="2200" dirty="0"/>
              <a:t>2 - 	la médiation (6/6)</a:t>
            </a:r>
            <a:br>
              <a:rPr lang="fr-FR" sz="2200" dirty="0"/>
            </a:br>
            <a:r>
              <a:rPr lang="fr-FR" sz="2200" dirty="0"/>
              <a:t>			Une forte mobilisation pendant la crise</a:t>
            </a:r>
            <a:endParaRPr lang="fr-FR" sz="2200" cap="none" dirty="0"/>
          </a:p>
        </p:txBody>
      </p:sp>
      <p:pic>
        <p:nvPicPr>
          <p:cNvPr id="7" name="Imag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282" y="3645024"/>
            <a:ext cx="6841118" cy="2488631"/>
          </a:xfrm>
          <a:prstGeom prst="rect">
            <a:avLst/>
          </a:prstGeom>
          <a:noFill/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9696" y="1110539"/>
            <a:ext cx="5472608" cy="253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15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>
                <a:latin typeface="Calibri"/>
              </a:rPr>
              <a:pPr/>
              <a:t>15</a:t>
            </a:fld>
            <a:endParaRPr lang="fr-FR" dirty="0">
              <a:latin typeface="Calibri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1992000" y="0"/>
            <a:ext cx="8676000" cy="908720"/>
          </a:xfrm>
        </p:spPr>
        <p:txBody>
          <a:bodyPr>
            <a:normAutofit/>
          </a:bodyPr>
          <a:lstStyle/>
          <a:p>
            <a:br>
              <a:rPr lang="fr-FR" sz="2200" dirty="0"/>
            </a:br>
            <a:r>
              <a:rPr lang="fr-FR" sz="2200" dirty="0"/>
              <a:t>3 - 	l’accompagnement par la Banque de France</a:t>
            </a:r>
            <a:endParaRPr lang="fr-FR" sz="2200" cap="none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412776"/>
            <a:ext cx="4788024" cy="416826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5900" y="5581042"/>
            <a:ext cx="3324225" cy="61912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4073" y="2360177"/>
            <a:ext cx="1076325" cy="3793778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28170" y="2367551"/>
            <a:ext cx="2172060" cy="12954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28171" y="3885591"/>
            <a:ext cx="2235939" cy="74295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11460" y="5011004"/>
            <a:ext cx="2088771" cy="695325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14"/>
          <a:stretch/>
        </p:blipFill>
        <p:spPr>
          <a:xfrm>
            <a:off x="7179871" y="1251991"/>
            <a:ext cx="2232248" cy="996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892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9F1208-FD02-499D-9131-EF86E240C9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8575" y="1643169"/>
            <a:ext cx="7854845" cy="1785831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2060"/>
                </a:solidFill>
              </a:rPr>
              <a:t>Prêt Garanti par l’Etat et Médiation du Crédit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15DDAA4-2B9C-44DB-AC1D-4E1E0E6BA5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7866" y="3876611"/>
            <a:ext cx="8596261" cy="1338220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Webinaire GPS&amp;O en partenariat avec la Banque de France</a:t>
            </a:r>
          </a:p>
          <a:p>
            <a:r>
              <a:rPr lang="fr-F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Animé par Frédéric VISNOVSKY, Médiateur​ national du crédit</a:t>
            </a:r>
          </a:p>
        </p:txBody>
      </p:sp>
      <p:sp>
        <p:nvSpPr>
          <p:cNvPr id="4" name="Sous-titre 2">
            <a:extLst>
              <a:ext uri="{FF2B5EF4-FFF2-40B4-BE49-F238E27FC236}">
                <a16:creationId xmlns:a16="http://schemas.microsoft.com/office/drawing/2014/main" id="{095C6DFA-C7F4-471F-9B1B-085E87E1EDB5}"/>
              </a:ext>
            </a:extLst>
          </p:cNvPr>
          <p:cNvSpPr txBox="1">
            <a:spLocks/>
          </p:cNvSpPr>
          <p:nvPr/>
        </p:nvSpPr>
        <p:spPr>
          <a:xfrm>
            <a:off x="1797866" y="5662442"/>
            <a:ext cx="8596261" cy="705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90000"/>
              <a:buFont typeface="Arial" panose="020B0604020202020204" pitchFamily="34" charset="0"/>
              <a:buNone/>
              <a:defRPr sz="2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bg1">
                  <a:lumMod val="65000"/>
                </a:schemeClr>
              </a:buClr>
              <a:buFont typeface="Wingdings 3" panose="05040102010807070707" pitchFamily="18" charset="2"/>
              <a:buNone/>
              <a:defRPr sz="1800" kern="1200">
                <a:solidFill>
                  <a:srgbClr val="00B0F0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prstClr val="black">
                  <a:lumMod val="65000"/>
                  <a:lumOff val="35000"/>
                </a:prstClr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Mardi 4 mai 2021</a:t>
            </a:r>
          </a:p>
        </p:txBody>
      </p:sp>
    </p:spTree>
    <p:extLst>
      <p:ext uri="{BB962C8B-B14F-4D97-AF65-F5344CB8AC3E}">
        <p14:creationId xmlns:p14="http://schemas.microsoft.com/office/powerpoint/2010/main" val="1727144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9F1208-FD02-499D-9131-EF86E240C9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5275" y="1094016"/>
            <a:ext cx="10241439" cy="1955153"/>
          </a:xfrm>
        </p:spPr>
        <p:txBody>
          <a:bodyPr>
            <a:normAutofit/>
          </a:bodyPr>
          <a:lstStyle/>
          <a:p>
            <a:r>
              <a:rPr lang="fr-FR" sz="4000" dirty="0">
                <a:solidFill>
                  <a:srgbClr val="002060"/>
                </a:solidFill>
              </a:rPr>
              <a:t>Fabienne DEVÈZE</a:t>
            </a:r>
            <a:br>
              <a:rPr lang="fr-FR" sz="4000" dirty="0">
                <a:solidFill>
                  <a:srgbClr val="002060"/>
                </a:solidFill>
              </a:rPr>
            </a:br>
            <a:br>
              <a:rPr lang="fr-FR" sz="1400" dirty="0">
                <a:solidFill>
                  <a:srgbClr val="002060"/>
                </a:solidFill>
              </a:rPr>
            </a:br>
            <a:r>
              <a:rPr lang="fr-FR" sz="3200" dirty="0">
                <a:solidFill>
                  <a:srgbClr val="002060"/>
                </a:solidFill>
              </a:rPr>
              <a:t>Vice-présidente de la Communauté urbaine GPS&amp;O déléguée au développement économique</a:t>
            </a:r>
            <a:endParaRPr lang="fr-FR" sz="40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15DDAA4-2B9C-44DB-AC1D-4E1E0E6BA5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7865" y="5796500"/>
            <a:ext cx="8596261" cy="705522"/>
          </a:xfrm>
        </p:spPr>
        <p:txBody>
          <a:bodyPr>
            <a:normAutofit fontScale="92500" lnSpcReduction="20000"/>
          </a:bodyPr>
          <a:lstStyle/>
          <a:p>
            <a:r>
              <a:rPr lang="fr-F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Webinaire GPS&amp;O en partenariat avec la Banque de France</a:t>
            </a:r>
          </a:p>
          <a:p>
            <a:r>
              <a:rPr lang="fr-F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Mardi 4 mai 2021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4C523111-1279-42EE-9BCB-AF4006724CB5}"/>
              </a:ext>
            </a:extLst>
          </p:cNvPr>
          <p:cNvSpPr txBox="1">
            <a:spLocks/>
          </p:cNvSpPr>
          <p:nvPr/>
        </p:nvSpPr>
        <p:spPr>
          <a:xfrm>
            <a:off x="972927" y="2976745"/>
            <a:ext cx="10241439" cy="1955153"/>
          </a:xfrm>
          <a:prstGeom prst="rect">
            <a:avLst/>
          </a:prstGeom>
        </p:spPr>
        <p:txBody>
          <a:bodyPr vert="horz" lIns="91440" tIns="180000" rIns="91440" bIns="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FR" sz="4000" dirty="0">
                <a:solidFill>
                  <a:srgbClr val="002060"/>
                </a:solidFill>
              </a:rPr>
              <a:t>Katia MIROCHNITCHENKO</a:t>
            </a:r>
            <a:br>
              <a:rPr lang="fr-FR" sz="4000" dirty="0">
                <a:solidFill>
                  <a:srgbClr val="002060"/>
                </a:solidFill>
              </a:rPr>
            </a:br>
            <a:br>
              <a:rPr lang="fr-FR" sz="1400" dirty="0">
                <a:solidFill>
                  <a:srgbClr val="002060"/>
                </a:solidFill>
              </a:rPr>
            </a:br>
            <a:r>
              <a:rPr lang="fr-FR" sz="3200" dirty="0">
                <a:solidFill>
                  <a:srgbClr val="002060"/>
                </a:solidFill>
              </a:rPr>
              <a:t>Directrice du développement économique</a:t>
            </a:r>
            <a:endParaRPr lang="fr-FR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252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9F1208-FD02-499D-9131-EF86E240C9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5275" y="1274694"/>
            <a:ext cx="10241439" cy="2506849"/>
          </a:xfrm>
        </p:spPr>
        <p:txBody>
          <a:bodyPr>
            <a:normAutofit/>
          </a:bodyPr>
          <a:lstStyle/>
          <a:p>
            <a:r>
              <a:rPr lang="fr-FR" sz="4800" dirty="0">
                <a:solidFill>
                  <a:srgbClr val="002060"/>
                </a:solidFill>
              </a:rPr>
              <a:t>Frédéric VISNOVSKY</a:t>
            </a:r>
            <a:br>
              <a:rPr lang="fr-FR" sz="4800" dirty="0">
                <a:solidFill>
                  <a:srgbClr val="002060"/>
                </a:solidFill>
              </a:rPr>
            </a:br>
            <a:r>
              <a:rPr lang="fr-FR" sz="4800" dirty="0">
                <a:solidFill>
                  <a:srgbClr val="002060"/>
                </a:solidFill>
              </a:rPr>
              <a:t>Médiateur national du Crédit aux entreprises à la Banque de France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15DDAA4-2B9C-44DB-AC1D-4E1E0E6BA5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7865" y="5121246"/>
            <a:ext cx="8596261" cy="705522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Webinaire GPS&amp;O en partenariat avec la Banque de France</a:t>
            </a:r>
          </a:p>
        </p:txBody>
      </p:sp>
      <p:sp>
        <p:nvSpPr>
          <p:cNvPr id="4" name="Sous-titre 2">
            <a:extLst>
              <a:ext uri="{FF2B5EF4-FFF2-40B4-BE49-F238E27FC236}">
                <a16:creationId xmlns:a16="http://schemas.microsoft.com/office/drawing/2014/main" id="{095C6DFA-C7F4-471F-9B1B-085E87E1EDB5}"/>
              </a:ext>
            </a:extLst>
          </p:cNvPr>
          <p:cNvSpPr txBox="1">
            <a:spLocks/>
          </p:cNvSpPr>
          <p:nvPr/>
        </p:nvSpPr>
        <p:spPr>
          <a:xfrm>
            <a:off x="1797869" y="5999326"/>
            <a:ext cx="8596261" cy="465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90000"/>
              <a:buFont typeface="Arial" panose="020B0604020202020204" pitchFamily="34" charset="0"/>
              <a:buNone/>
              <a:defRPr sz="2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bg1">
                  <a:lumMod val="65000"/>
                </a:schemeClr>
              </a:buClr>
              <a:buFont typeface="Wingdings 3" panose="05040102010807070707" pitchFamily="18" charset="2"/>
              <a:buNone/>
              <a:defRPr sz="1800" kern="1200">
                <a:solidFill>
                  <a:srgbClr val="00B0F0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Mardi 4 mai 2021</a:t>
            </a:r>
          </a:p>
        </p:txBody>
      </p:sp>
    </p:spTree>
    <p:extLst>
      <p:ext uri="{BB962C8B-B14F-4D97-AF65-F5344CB8AC3E}">
        <p14:creationId xmlns:p14="http://schemas.microsoft.com/office/powerpoint/2010/main" val="1841131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2420888"/>
            <a:ext cx="9144000" cy="1368152"/>
          </a:xfrm>
        </p:spPr>
        <p:txBody>
          <a:bodyPr/>
          <a:lstStyle/>
          <a:p>
            <a:br>
              <a:rPr lang="fr-FR" dirty="0"/>
            </a:br>
            <a:r>
              <a:rPr lang="fr-FR" dirty="0"/>
              <a:t>les enjeux du PGE : ses caractéristiques et modalités de remboursement</a:t>
            </a:r>
            <a:br>
              <a:rPr lang="fr-FR" dirty="0"/>
            </a:br>
            <a:br>
              <a:rPr lang="fr-FR" dirty="0"/>
            </a:br>
            <a:r>
              <a:rPr lang="fr-FR" dirty="0"/>
              <a:t>le rôle de la médiation du crédit en accompagnement des entreprises</a:t>
            </a:r>
            <a:br>
              <a:rPr lang="fr-FR" dirty="0"/>
            </a:br>
            <a:endParaRPr lang="fr-FR" sz="180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>
          <a:xfrm>
            <a:off x="8040216" y="6021288"/>
            <a:ext cx="2087116" cy="728310"/>
          </a:xfrm>
        </p:spPr>
        <p:txBody>
          <a:bodyPr>
            <a:normAutofit/>
          </a:bodyPr>
          <a:lstStyle/>
          <a:p>
            <a:r>
              <a:rPr lang="fr-FR" dirty="0"/>
              <a:t>Frédéric VISNOVSKY</a:t>
            </a:r>
          </a:p>
          <a:p>
            <a:r>
              <a:rPr lang="fr-FR" dirty="0"/>
              <a:t>Médiateur national du crédit</a:t>
            </a:r>
          </a:p>
          <a:p>
            <a:r>
              <a:rPr lang="fr-FR" dirty="0"/>
              <a:t>4 mai  2021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7928" y="5229201"/>
            <a:ext cx="1584176" cy="97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463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>
                <a:latin typeface="Calibri"/>
              </a:rPr>
              <a:pPr/>
              <a:t>5</a:t>
            </a:fld>
            <a:endParaRPr lang="fr-FR" dirty="0">
              <a:latin typeface="Calibri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505735" y="989395"/>
            <a:ext cx="4882487" cy="681540"/>
          </a:xfrm>
        </p:spPr>
        <p:txBody>
          <a:bodyPr>
            <a:noAutofit/>
          </a:bodyPr>
          <a:lstStyle/>
          <a:p>
            <a:pPr algn="just"/>
            <a:r>
              <a:rPr lang="fr-FR" sz="1800" dirty="0"/>
              <a:t>Des réponses pour favoriser le financement des entreprises  à la hauteur du problème</a:t>
            </a:r>
            <a:endParaRPr lang="fr-FR" sz="1800" cap="none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6365" y="3619313"/>
            <a:ext cx="2983743" cy="2152931"/>
          </a:xfrm>
          <a:prstGeom prst="rect">
            <a:avLst/>
          </a:prstGeom>
        </p:spPr>
      </p:pic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3709346" y="1745411"/>
          <a:ext cx="3777018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994">
                  <a:extLst>
                    <a:ext uri="{9D8B030D-6E8A-4147-A177-3AD203B41FA5}">
                      <a16:colId xmlns:a16="http://schemas.microsoft.com/office/drawing/2014/main" val="839452070"/>
                    </a:ext>
                  </a:extLst>
                </a:gridCol>
                <a:gridCol w="1607024">
                  <a:extLst>
                    <a:ext uri="{9D8B030D-6E8A-4147-A177-3AD203B41FA5}">
                      <a16:colId xmlns:a16="http://schemas.microsoft.com/office/drawing/2014/main" val="2161377034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Dispositifs de soutien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Montants</a:t>
                      </a:r>
                    </a:p>
                    <a:p>
                      <a:pPr algn="ctr"/>
                      <a:r>
                        <a:rPr lang="fr-FR" sz="1400" dirty="0"/>
                        <a:t>(milliards euros)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95800672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r>
                        <a:rPr lang="fr-FR" sz="1200" dirty="0"/>
                        <a:t>Activité partielle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23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34544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r>
                        <a:rPr lang="fr-FR" sz="1200" dirty="0"/>
                        <a:t>Report de charges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27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323285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r>
                        <a:rPr lang="fr-FR" sz="1200" dirty="0"/>
                        <a:t>Fonds de solidarité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13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113583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r>
                        <a:rPr lang="fr-FR" sz="1200" dirty="0"/>
                        <a:t>PGE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131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934554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r>
                        <a:rPr lang="fr-FR" sz="1200" dirty="0"/>
                        <a:t>Moratoires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20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596528"/>
                  </a:ext>
                </a:extLst>
              </a:tr>
            </a:tbl>
          </a:graphicData>
        </a:graphic>
      </p:graphicFrame>
      <p:sp>
        <p:nvSpPr>
          <p:cNvPr id="10" name="Ellipse 9"/>
          <p:cNvSpPr/>
          <p:nvPr/>
        </p:nvSpPr>
        <p:spPr>
          <a:xfrm>
            <a:off x="1718480" y="1870650"/>
            <a:ext cx="1842448" cy="14168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prstClr val="white"/>
                </a:solidFill>
                <a:latin typeface="Calibri"/>
              </a:rPr>
              <a:t>210 milliards mobilisés en 2020</a:t>
            </a:r>
          </a:p>
        </p:txBody>
      </p:sp>
      <p:sp>
        <p:nvSpPr>
          <p:cNvPr id="12" name="Ellipse 11"/>
          <p:cNvSpPr/>
          <p:nvPr/>
        </p:nvSpPr>
        <p:spPr>
          <a:xfrm>
            <a:off x="8393954" y="1929428"/>
            <a:ext cx="1842447" cy="14168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prstClr val="white"/>
                </a:solidFill>
                <a:latin typeface="Calibri"/>
              </a:rPr>
              <a:t>Une capacité de rebond</a:t>
            </a:r>
          </a:p>
        </p:txBody>
      </p:sp>
      <p:sp>
        <p:nvSpPr>
          <p:cNvPr id="13" name="Ellipse 12"/>
          <p:cNvSpPr/>
          <p:nvPr/>
        </p:nvSpPr>
        <p:spPr>
          <a:xfrm>
            <a:off x="1718480" y="3783086"/>
            <a:ext cx="1842448" cy="14168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prstClr val="white"/>
                </a:solidFill>
                <a:latin typeface="Calibri"/>
              </a:rPr>
              <a:t>Des défaillances en baisse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6873" y="922257"/>
            <a:ext cx="3438863" cy="657225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9348" y="3619313"/>
            <a:ext cx="3546713" cy="2152931"/>
          </a:xfrm>
          <a:prstGeom prst="rect">
            <a:avLst/>
          </a:prstGeom>
        </p:spPr>
      </p:pic>
      <p:sp>
        <p:nvSpPr>
          <p:cNvPr id="14" name="Titre 1"/>
          <p:cNvSpPr txBox="1">
            <a:spLocks/>
          </p:cNvSpPr>
          <p:nvPr/>
        </p:nvSpPr>
        <p:spPr>
          <a:xfrm>
            <a:off x="1992000" y="0"/>
            <a:ext cx="8676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rgbClr val="205AA7"/>
                </a:solidFill>
                <a:latin typeface="+mn-lt"/>
                <a:ea typeface="+mj-ea"/>
                <a:cs typeface="+mj-cs"/>
              </a:defRPr>
            </a:lvl1pPr>
          </a:lstStyle>
          <a:p>
            <a:br>
              <a:rPr lang="fr-FR" sz="2200" dirty="0">
                <a:latin typeface="Calibri"/>
              </a:rPr>
            </a:br>
            <a:r>
              <a:rPr lang="fr-FR" sz="2700" dirty="0">
                <a:latin typeface="Calibri"/>
              </a:rPr>
              <a:t>1  - Les enjeux du PGE :</a:t>
            </a:r>
          </a:p>
          <a:p>
            <a:r>
              <a:rPr lang="fr-FR" sz="2700" dirty="0">
                <a:latin typeface="Calibri"/>
              </a:rPr>
              <a:t>	 ses caractéristiques et modalités de remboursement (1/4)</a:t>
            </a:r>
            <a:endParaRPr lang="fr-FR" sz="2700" cap="none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78149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>
              <a:latin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>
                <a:latin typeface="Calibri"/>
              </a:rPr>
              <a:pPr/>
              <a:t>6</a:t>
            </a:fld>
            <a:endParaRPr lang="fr-FR" dirty="0">
              <a:latin typeface="Calibri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992000" y="0"/>
            <a:ext cx="8676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rgbClr val="205AA7"/>
                </a:solidFill>
                <a:latin typeface="+mn-lt"/>
                <a:ea typeface="+mj-ea"/>
                <a:cs typeface="+mj-cs"/>
              </a:defRPr>
            </a:lvl1pPr>
          </a:lstStyle>
          <a:p>
            <a:br>
              <a:rPr lang="fr-FR" sz="2200" dirty="0">
                <a:latin typeface="Calibri"/>
              </a:rPr>
            </a:br>
            <a:r>
              <a:rPr lang="fr-FR" sz="2200" dirty="0">
                <a:latin typeface="Calibri"/>
              </a:rPr>
              <a:t>1  -  Les enjeux du PGE : </a:t>
            </a:r>
          </a:p>
          <a:p>
            <a:r>
              <a:rPr lang="fr-FR" sz="2200" dirty="0">
                <a:latin typeface="Calibri"/>
              </a:rPr>
              <a:t>	ses caractéristiques et modalités de remboursement (2/4)</a:t>
            </a:r>
            <a:endParaRPr lang="fr-FR" sz="2200" cap="none" dirty="0">
              <a:latin typeface="Calibri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1705" y="818683"/>
            <a:ext cx="5438775" cy="282892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606479"/>
            <a:ext cx="9036496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739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4"/>
          <p:cNvSpPr txBox="1">
            <a:spLocks/>
          </p:cNvSpPr>
          <p:nvPr/>
        </p:nvSpPr>
        <p:spPr>
          <a:xfrm>
            <a:off x="2716576" y="4779150"/>
            <a:ext cx="6808425" cy="43204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52000" indent="-2520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600" kern="1200">
                <a:solidFill>
                  <a:srgbClr val="205AA7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rgbClr val="205AA7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75060" indent="-188119" algn="just">
              <a:spcBef>
                <a:spcPts val="225"/>
              </a:spcBef>
              <a:spcAft>
                <a:spcPts val="225"/>
              </a:spcAft>
              <a:buFont typeface="Wingdings" panose="05000000000000000000" pitchFamily="2" charset="2"/>
              <a:buChar char="Ø"/>
            </a:pPr>
            <a:endParaRPr lang="fr-FR" sz="1050" b="1" cap="all" dirty="0">
              <a:solidFill>
                <a:srgbClr val="00449E">
                  <a:lumMod val="75000"/>
                </a:srgbClr>
              </a:solidFill>
              <a:latin typeface="Calibri"/>
            </a:endParaRPr>
          </a:p>
          <a:p>
            <a:pPr marL="475060" indent="-188119" algn="just">
              <a:spcBef>
                <a:spcPts val="225"/>
              </a:spcBef>
              <a:spcAft>
                <a:spcPts val="225"/>
              </a:spcAft>
              <a:buFont typeface="Wingdings" panose="05000000000000000000" pitchFamily="2" charset="2"/>
              <a:buChar char="Ø"/>
            </a:pPr>
            <a:endParaRPr lang="fr-FR" sz="1050" b="1" cap="all" dirty="0">
              <a:solidFill>
                <a:srgbClr val="00449E">
                  <a:lumMod val="75000"/>
                </a:srgbClr>
              </a:solidFill>
              <a:latin typeface="Calibri"/>
            </a:endParaRPr>
          </a:p>
          <a:p>
            <a:pPr marL="475060" indent="-188119" algn="just">
              <a:spcBef>
                <a:spcPts val="225"/>
              </a:spcBef>
              <a:spcAft>
                <a:spcPts val="225"/>
              </a:spcAft>
              <a:buFont typeface="Wingdings" panose="05000000000000000000" pitchFamily="2" charset="2"/>
              <a:buChar char="Ø"/>
            </a:pPr>
            <a:endParaRPr lang="fr-FR" sz="1050" b="1" cap="all" dirty="0">
              <a:solidFill>
                <a:srgbClr val="00449E">
                  <a:lumMod val="75000"/>
                </a:srgbClr>
              </a:solidFill>
              <a:latin typeface="Calibri"/>
            </a:endParaRPr>
          </a:p>
          <a:p>
            <a:pPr marL="475060" indent="-188119" algn="just">
              <a:spcBef>
                <a:spcPts val="225"/>
              </a:spcBef>
              <a:spcAft>
                <a:spcPts val="225"/>
              </a:spcAft>
              <a:buFont typeface="Wingdings" panose="05000000000000000000" pitchFamily="2" charset="2"/>
              <a:buChar char="Ø"/>
            </a:pPr>
            <a:endParaRPr lang="fr-FR" sz="1050" b="1" cap="all" dirty="0">
              <a:solidFill>
                <a:srgbClr val="00449E">
                  <a:lumMod val="75000"/>
                </a:srgbClr>
              </a:solidFill>
              <a:latin typeface="Calibri"/>
            </a:endParaRPr>
          </a:p>
          <a:p>
            <a:pPr marL="475060" indent="-188119" algn="just">
              <a:spcBef>
                <a:spcPts val="225"/>
              </a:spcBef>
              <a:spcAft>
                <a:spcPts val="225"/>
              </a:spcAft>
              <a:buFont typeface="Wingdings" panose="05000000000000000000" pitchFamily="2" charset="2"/>
              <a:buChar char="Ø"/>
            </a:pPr>
            <a:endParaRPr lang="fr-FR" sz="1050" b="1" cap="all" dirty="0">
              <a:solidFill>
                <a:srgbClr val="00449E">
                  <a:lumMod val="75000"/>
                </a:srgbClr>
              </a:solidFill>
              <a:latin typeface="Calibri"/>
            </a:endParaRPr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</p:nvPr>
        </p:nvGraphicFramePr>
        <p:xfrm>
          <a:off x="1995442" y="1856987"/>
          <a:ext cx="2662238" cy="3659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ectangle 9"/>
          <p:cNvSpPr/>
          <p:nvPr/>
        </p:nvSpPr>
        <p:spPr>
          <a:xfrm>
            <a:off x="4475820" y="1770907"/>
            <a:ext cx="5508612" cy="3854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 algn="just">
              <a:buFont typeface="Wingdings" panose="05000000000000000000" pitchFamily="2" charset="2"/>
              <a:buChar char="Ø"/>
            </a:pPr>
            <a:r>
              <a:rPr lang="fr-FR" sz="1650" dirty="0">
                <a:solidFill>
                  <a:srgbClr val="002060"/>
                </a:solidFill>
                <a:latin typeface="Calibri"/>
              </a:rPr>
              <a:t>Disponible jusqu’au 30 juin 2021 =&gt; prorogé au 31 décembre 2021</a:t>
            </a:r>
          </a:p>
          <a:p>
            <a:pPr marL="214313" indent="-214313" algn="just">
              <a:buFont typeface="Wingdings" panose="05000000000000000000" pitchFamily="2" charset="2"/>
              <a:buChar char="Ø"/>
            </a:pPr>
            <a:endParaRPr lang="fr-FR" sz="600" dirty="0">
              <a:solidFill>
                <a:srgbClr val="002060"/>
              </a:solidFill>
              <a:latin typeface="Calibri"/>
            </a:endParaRPr>
          </a:p>
          <a:p>
            <a:pPr marL="214313" indent="-214313" algn="just">
              <a:buFont typeface="Wingdings" panose="05000000000000000000" pitchFamily="2" charset="2"/>
              <a:buChar char="Ø"/>
            </a:pPr>
            <a:r>
              <a:rPr lang="fr-FR" sz="1650" dirty="0">
                <a:solidFill>
                  <a:srgbClr val="002060"/>
                </a:solidFill>
                <a:latin typeface="Calibri"/>
              </a:rPr>
              <a:t>Jusqu’à 3 mois de chiffre d'affaires</a:t>
            </a:r>
          </a:p>
          <a:p>
            <a:pPr marL="214313" indent="-214313" algn="just">
              <a:buFont typeface="Wingdings" panose="05000000000000000000" pitchFamily="2" charset="2"/>
              <a:buChar char="Ø"/>
            </a:pPr>
            <a:endParaRPr lang="fr-FR" sz="600" dirty="0">
              <a:solidFill>
                <a:srgbClr val="002060"/>
              </a:solidFill>
              <a:latin typeface="Calibri"/>
            </a:endParaRPr>
          </a:p>
          <a:p>
            <a:pPr marL="214313" indent="-214313" algn="just">
              <a:buFont typeface="Wingdings" panose="05000000000000000000" pitchFamily="2" charset="2"/>
              <a:buChar char="Ø"/>
            </a:pPr>
            <a:r>
              <a:rPr lang="fr-FR" sz="1650" dirty="0">
                <a:solidFill>
                  <a:srgbClr val="002060"/>
                </a:solidFill>
                <a:latin typeface="Calibri"/>
              </a:rPr>
              <a:t>Pas de remboursement la 1</a:t>
            </a:r>
            <a:r>
              <a:rPr lang="fr-FR" sz="1650" baseline="30000" dirty="0">
                <a:solidFill>
                  <a:srgbClr val="002060"/>
                </a:solidFill>
                <a:latin typeface="Calibri"/>
              </a:rPr>
              <a:t>ère</a:t>
            </a:r>
            <a:r>
              <a:rPr lang="fr-FR" sz="1650" dirty="0">
                <a:solidFill>
                  <a:srgbClr val="002060"/>
                </a:solidFill>
                <a:latin typeface="Calibri"/>
              </a:rPr>
              <a:t> année</a:t>
            </a:r>
          </a:p>
          <a:p>
            <a:pPr marL="214313" indent="-214313" algn="just">
              <a:buFont typeface="Wingdings" panose="05000000000000000000" pitchFamily="2" charset="2"/>
              <a:buChar char="Ø"/>
            </a:pPr>
            <a:endParaRPr lang="fr-FR" sz="600" dirty="0">
              <a:solidFill>
                <a:srgbClr val="002060"/>
              </a:solidFill>
              <a:latin typeface="Calibri"/>
            </a:endParaRPr>
          </a:p>
          <a:p>
            <a:pPr marL="214313" indent="-214313" algn="just">
              <a:buFont typeface="Wingdings" panose="05000000000000000000" pitchFamily="2" charset="2"/>
              <a:buChar char="Ø"/>
            </a:pPr>
            <a:r>
              <a:rPr lang="fr-FR" sz="1650" dirty="0">
                <a:solidFill>
                  <a:srgbClr val="002060"/>
                </a:solidFill>
                <a:latin typeface="Calibri"/>
              </a:rPr>
              <a:t>Coût de la garantie : 0,25 % la 1</a:t>
            </a:r>
            <a:r>
              <a:rPr lang="fr-FR" sz="1650" baseline="30000" dirty="0">
                <a:solidFill>
                  <a:srgbClr val="002060"/>
                </a:solidFill>
                <a:latin typeface="Calibri"/>
              </a:rPr>
              <a:t>ère</a:t>
            </a:r>
            <a:r>
              <a:rPr lang="fr-FR" sz="1650" dirty="0">
                <a:solidFill>
                  <a:srgbClr val="002060"/>
                </a:solidFill>
                <a:latin typeface="Calibri"/>
              </a:rPr>
              <a:t> année pour les PME (puis 0,5 et 1 % selon la durée)</a:t>
            </a:r>
          </a:p>
          <a:p>
            <a:pPr marL="214313" indent="-214313" algn="just">
              <a:buFont typeface="Wingdings" panose="05000000000000000000" pitchFamily="2" charset="2"/>
              <a:buChar char="Ø"/>
            </a:pPr>
            <a:endParaRPr lang="fr-FR" sz="600" dirty="0">
              <a:solidFill>
                <a:srgbClr val="002060"/>
              </a:solidFill>
              <a:latin typeface="Calibri"/>
            </a:endParaRPr>
          </a:p>
          <a:p>
            <a:pPr marL="214313" indent="-214313" algn="just">
              <a:buFont typeface="Wingdings" panose="05000000000000000000" pitchFamily="2" charset="2"/>
              <a:buChar char="Ø"/>
            </a:pPr>
            <a:r>
              <a:rPr lang="fr-FR" sz="1650" b="1" dirty="0">
                <a:solidFill>
                  <a:srgbClr val="FF0000"/>
                </a:solidFill>
                <a:latin typeface="Calibri"/>
              </a:rPr>
              <a:t>Droit de demander</a:t>
            </a:r>
            <a:r>
              <a:rPr lang="fr-FR" sz="1650" dirty="0">
                <a:solidFill>
                  <a:srgbClr val="002060"/>
                </a:solidFill>
                <a:latin typeface="Calibri"/>
              </a:rPr>
              <a:t>, au bout d’un an, un amortissement sur 1 à 5 ans avec un taux du crédit à prix coûtant – plafond compris entre 1 et 2,5 %, garantie de l’État comprise</a:t>
            </a:r>
          </a:p>
          <a:p>
            <a:pPr marL="214313" indent="-214313" algn="just">
              <a:buFont typeface="Wingdings" panose="05000000000000000000" pitchFamily="2" charset="2"/>
              <a:buChar char="Ø"/>
            </a:pPr>
            <a:endParaRPr lang="fr-FR" sz="600" dirty="0">
              <a:solidFill>
                <a:srgbClr val="002060"/>
              </a:solidFill>
              <a:latin typeface="Calibri"/>
            </a:endParaRPr>
          </a:p>
          <a:p>
            <a:pPr marL="214313" indent="-214313" algn="just">
              <a:buFont typeface="Wingdings" panose="05000000000000000000" pitchFamily="2" charset="2"/>
              <a:buChar char="Ø"/>
            </a:pPr>
            <a:r>
              <a:rPr lang="fr-FR" sz="1650" b="1" dirty="0">
                <a:solidFill>
                  <a:srgbClr val="FF0000"/>
                </a:solidFill>
                <a:latin typeface="Calibri"/>
              </a:rPr>
              <a:t>Engagement des banques d’accorder</a:t>
            </a:r>
            <a:r>
              <a:rPr lang="fr-FR" sz="1650" dirty="0">
                <a:solidFill>
                  <a:srgbClr val="002060"/>
                </a:solidFill>
                <a:latin typeface="Calibri"/>
              </a:rPr>
              <a:t> la possibilité d’aménager l’amortissement avec une 1ère période d’un an, où seuls les intérêts et le coût de la garantie d’État seront payés, en restant dans la durée totale fixée (soit « 1+1+4 »)</a:t>
            </a:r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5669509" y="993654"/>
            <a:ext cx="4638542" cy="681540"/>
          </a:xfrm>
        </p:spPr>
        <p:txBody>
          <a:bodyPr>
            <a:normAutofit/>
          </a:bodyPr>
          <a:lstStyle/>
          <a:p>
            <a:pPr algn="just"/>
            <a:r>
              <a:rPr lang="fr-FR" sz="1800" dirty="0"/>
              <a:t>les prêts garantis par l’état (pge)</a:t>
            </a:r>
            <a:br>
              <a:rPr lang="fr-FR" sz="1800" dirty="0"/>
            </a:br>
            <a:r>
              <a:rPr lang="fr-FR" sz="1800" dirty="0"/>
              <a:t>largement distribués au 9 avril 2021</a:t>
            </a:r>
            <a:endParaRPr lang="fr-FR" sz="1800" cap="none" dirty="0"/>
          </a:p>
        </p:txBody>
      </p:sp>
      <p:sp>
        <p:nvSpPr>
          <p:cNvPr id="7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9696400" y="5717250"/>
            <a:ext cx="540000" cy="270000"/>
          </a:xfrm>
        </p:spPr>
        <p:txBody>
          <a:bodyPr/>
          <a:lstStyle/>
          <a:p>
            <a:fld id="{A5612AF6-3794-417C-8315-010C3BB3AD18}" type="slidenum">
              <a:rPr lang="fr-FR">
                <a:latin typeface="Calibri"/>
              </a:rPr>
              <a:pPr/>
              <a:t>7</a:t>
            </a:fld>
            <a:endParaRPr lang="fr-FR" dirty="0">
              <a:latin typeface="Calibri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66873" y="922257"/>
            <a:ext cx="3438863" cy="657225"/>
          </a:xfrm>
          <a:prstGeom prst="rect">
            <a:avLst/>
          </a:prstGeom>
        </p:spPr>
      </p:pic>
      <p:sp>
        <p:nvSpPr>
          <p:cNvPr id="11" name="Titre 1"/>
          <p:cNvSpPr txBox="1">
            <a:spLocks/>
          </p:cNvSpPr>
          <p:nvPr/>
        </p:nvSpPr>
        <p:spPr>
          <a:xfrm>
            <a:off x="1992000" y="0"/>
            <a:ext cx="8676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rgbClr val="205AA7"/>
                </a:solidFill>
                <a:latin typeface="+mn-lt"/>
                <a:ea typeface="+mj-ea"/>
                <a:cs typeface="+mj-cs"/>
              </a:defRPr>
            </a:lvl1pPr>
          </a:lstStyle>
          <a:p>
            <a:br>
              <a:rPr lang="fr-FR" sz="2200" dirty="0">
                <a:latin typeface="Calibri"/>
              </a:rPr>
            </a:br>
            <a:r>
              <a:rPr lang="fr-FR" sz="2200" dirty="0">
                <a:latin typeface="Calibri"/>
              </a:rPr>
              <a:t>1  -  Les enjeux du PGE : </a:t>
            </a:r>
          </a:p>
          <a:p>
            <a:r>
              <a:rPr lang="fr-FR" sz="2200" dirty="0">
                <a:latin typeface="Calibri"/>
              </a:rPr>
              <a:t>	ses caractéristiques et modalités de remboursement (3/4)</a:t>
            </a:r>
            <a:endParaRPr lang="fr-FR" sz="2200" cap="none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6197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>
                <a:latin typeface="Calibri"/>
              </a:rPr>
              <a:pPr/>
              <a:t>8</a:t>
            </a:fld>
            <a:endParaRPr lang="fr-FR" dirty="0">
              <a:latin typeface="Calibri"/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2006800" y="1174291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41064491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 à 2 mois avant la fin de la 1</a:t>
                      </a:r>
                      <a:r>
                        <a:rPr lang="fr-FR" baseline="30000" dirty="0"/>
                        <a:t>ère</a:t>
                      </a:r>
                      <a:r>
                        <a:rPr lang="fr-FR" dirty="0"/>
                        <a:t> année : l’entreprise DOIT faire un choix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353110"/>
                  </a:ext>
                </a:extLst>
              </a:tr>
            </a:tbl>
          </a:graphicData>
        </a:graphic>
      </p:graphicFrame>
      <p:sp>
        <p:nvSpPr>
          <p:cNvPr id="6" name="Titre 1"/>
          <p:cNvSpPr txBox="1">
            <a:spLocks/>
          </p:cNvSpPr>
          <p:nvPr/>
        </p:nvSpPr>
        <p:spPr>
          <a:xfrm>
            <a:off x="1992000" y="0"/>
            <a:ext cx="8676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rgbClr val="205AA7"/>
                </a:solidFill>
                <a:latin typeface="+mn-lt"/>
                <a:ea typeface="+mj-ea"/>
                <a:cs typeface="+mj-cs"/>
              </a:defRPr>
            </a:lvl1pPr>
          </a:lstStyle>
          <a:p>
            <a:br>
              <a:rPr lang="fr-FR" sz="2200" dirty="0">
                <a:latin typeface="Calibri"/>
              </a:rPr>
            </a:br>
            <a:r>
              <a:rPr lang="fr-FR" sz="2200" dirty="0">
                <a:latin typeface="Calibri"/>
              </a:rPr>
              <a:t>1  -  Les enjeux du PGE : </a:t>
            </a:r>
          </a:p>
          <a:p>
            <a:r>
              <a:rPr lang="fr-FR" sz="2200" dirty="0">
                <a:latin typeface="Calibri"/>
              </a:rPr>
              <a:t>	ses caractéristiques et modalités de remboursement (4/4)</a:t>
            </a:r>
            <a:endParaRPr lang="fr-FR" sz="2200" cap="none" dirty="0">
              <a:latin typeface="Calibri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1963440" y="1545131"/>
          <a:ext cx="848267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1194">
                  <a:extLst>
                    <a:ext uri="{9D8B030D-6E8A-4147-A177-3AD203B41FA5}">
                      <a16:colId xmlns:a16="http://schemas.microsoft.com/office/drawing/2014/main" val="1572650735"/>
                    </a:ext>
                  </a:extLst>
                </a:gridCol>
                <a:gridCol w="5751482">
                  <a:extLst>
                    <a:ext uri="{9D8B030D-6E8A-4147-A177-3AD203B41FA5}">
                      <a16:colId xmlns:a16="http://schemas.microsoft.com/office/drawing/2014/main" val="5770751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b="0" dirty="0">
                          <a:solidFill>
                            <a:srgbClr val="002060"/>
                          </a:solidFill>
                        </a:rPr>
                        <a:t>1 – Remboursement total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777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0" dirty="0">
                          <a:solidFill>
                            <a:srgbClr val="002060"/>
                          </a:solidFill>
                        </a:rPr>
                        <a:t>2 – Demande d’étalement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0" dirty="0">
                          <a:solidFill>
                            <a:srgbClr val="002060"/>
                          </a:solidFill>
                        </a:rPr>
                        <a:t>+ Demande de différé de paiement du capital la 2</a:t>
                      </a:r>
                      <a:r>
                        <a:rPr lang="fr-FR" b="0" baseline="30000" dirty="0">
                          <a:solidFill>
                            <a:srgbClr val="002060"/>
                          </a:solidFill>
                        </a:rPr>
                        <a:t>ème</a:t>
                      </a:r>
                      <a:r>
                        <a:rPr lang="fr-FR" b="0" dirty="0">
                          <a:solidFill>
                            <a:srgbClr val="002060"/>
                          </a:solidFill>
                        </a:rPr>
                        <a:t> année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375999"/>
                  </a:ext>
                </a:extLst>
              </a:tr>
            </a:tbl>
          </a:graphicData>
        </a:graphic>
      </p:graphicFrame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2881" y="2420443"/>
            <a:ext cx="4499992" cy="3972593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5561" y="2436904"/>
            <a:ext cx="3807321" cy="3986046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6629" y="6387880"/>
            <a:ext cx="2724150" cy="333375"/>
          </a:xfrm>
          <a:prstGeom prst="rect">
            <a:avLst/>
          </a:prstGeom>
        </p:spPr>
      </p:pic>
      <p:graphicFrame>
        <p:nvGraphicFramePr>
          <p:cNvPr id="13" name="Tableau 12"/>
          <p:cNvGraphicFramePr>
            <a:graphicFrameLocks noGrp="1"/>
          </p:cNvGraphicFramePr>
          <p:nvPr/>
        </p:nvGraphicFramePr>
        <p:xfrm>
          <a:off x="6968509" y="6428408"/>
          <a:ext cx="1260080" cy="356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80">
                  <a:extLst>
                    <a:ext uri="{9D8B030D-6E8A-4147-A177-3AD203B41FA5}">
                      <a16:colId xmlns:a16="http://schemas.microsoft.com/office/drawing/2014/main" val="2247026277"/>
                    </a:ext>
                  </a:extLst>
                </a:gridCol>
              </a:tblGrid>
              <a:tr h="356152">
                <a:tc>
                  <a:txBody>
                    <a:bodyPr/>
                    <a:lstStyle/>
                    <a:p>
                      <a:pPr algn="r"/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Source : FBF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017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1166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92000" y="0"/>
            <a:ext cx="8676000" cy="908720"/>
          </a:xfrm>
        </p:spPr>
        <p:txBody>
          <a:bodyPr>
            <a:normAutofit fontScale="90000"/>
          </a:bodyPr>
          <a:lstStyle/>
          <a:p>
            <a:br>
              <a:rPr lang="fr-FR" sz="2200" dirty="0"/>
            </a:br>
            <a:r>
              <a:rPr lang="fr-FR" sz="2200" dirty="0"/>
              <a:t>2  - 	la médiation (1/6) </a:t>
            </a:r>
            <a:br>
              <a:rPr lang="fr-FR" sz="2200" dirty="0"/>
            </a:br>
            <a:r>
              <a:rPr lang="fr-FR" sz="2200" dirty="0"/>
              <a:t>				pour qui ?</a:t>
            </a:r>
            <a:endParaRPr lang="fr-FR" sz="2200" cap="non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9696400" y="6480000"/>
            <a:ext cx="540000" cy="360000"/>
          </a:xfrm>
        </p:spPr>
        <p:txBody>
          <a:bodyPr/>
          <a:lstStyle/>
          <a:p>
            <a:fld id="{A5612AF6-3794-417C-8315-010C3BB3AD18}" type="slidenum">
              <a:rPr lang="fr-FR">
                <a:latin typeface="Calibri"/>
              </a:rPr>
              <a:pPr/>
              <a:t>9</a:t>
            </a:fld>
            <a:endParaRPr lang="fr-FR" dirty="0">
              <a:latin typeface="Calibri"/>
            </a:endParaRPr>
          </a:p>
        </p:txBody>
      </p:sp>
      <p:sp>
        <p:nvSpPr>
          <p:cNvPr id="6" name="Espace réservé du contenu 4"/>
          <p:cNvSpPr txBox="1">
            <a:spLocks/>
          </p:cNvSpPr>
          <p:nvPr/>
        </p:nvSpPr>
        <p:spPr>
          <a:xfrm>
            <a:off x="1590100" y="5229200"/>
            <a:ext cx="9077900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2000" indent="-2520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600" kern="1200">
                <a:solidFill>
                  <a:srgbClr val="205AA7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rgbClr val="205AA7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3413" indent="-250825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fr-FR" sz="1400" b="1" cap="all" dirty="0">
              <a:solidFill>
                <a:srgbClr val="00449E">
                  <a:lumMod val="75000"/>
                </a:srgbClr>
              </a:solidFill>
              <a:latin typeface="Calibri"/>
            </a:endParaRPr>
          </a:p>
          <a:p>
            <a:pPr marL="633413" indent="-250825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fr-FR" sz="1400" b="1" cap="all" dirty="0">
              <a:solidFill>
                <a:srgbClr val="00449E">
                  <a:lumMod val="75000"/>
                </a:srgbClr>
              </a:solidFill>
              <a:latin typeface="Calibri"/>
            </a:endParaRPr>
          </a:p>
          <a:p>
            <a:pPr marL="633413" indent="-250825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fr-FR" sz="1400" b="1" cap="all" dirty="0">
              <a:solidFill>
                <a:srgbClr val="00449E">
                  <a:lumMod val="75000"/>
                </a:srgbClr>
              </a:solidFill>
              <a:latin typeface="Calibri"/>
            </a:endParaRPr>
          </a:p>
          <a:p>
            <a:pPr marL="633413" indent="-250825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fr-FR" sz="1400" b="1" cap="all" dirty="0">
              <a:solidFill>
                <a:srgbClr val="00449E">
                  <a:lumMod val="75000"/>
                </a:srgbClr>
              </a:solidFill>
              <a:latin typeface="Calibri"/>
            </a:endParaRPr>
          </a:p>
          <a:p>
            <a:pPr marL="633413" indent="-250825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fr-FR" sz="1400" b="1" cap="all" dirty="0">
              <a:solidFill>
                <a:srgbClr val="00449E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351584" y="1412777"/>
            <a:ext cx="7772400" cy="42560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52000" indent="-2520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600" kern="1200">
                <a:solidFill>
                  <a:srgbClr val="205AA7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rgbClr val="205AA7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fr-FR" altLang="fr-FR" dirty="0">
                <a:latin typeface="Calibri"/>
              </a:rPr>
              <a:t>Un principe directeur</a:t>
            </a:r>
            <a:endParaRPr lang="fr-FR" altLang="fr-FR" sz="1400" dirty="0">
              <a:latin typeface="Calibri"/>
            </a:endParaRPr>
          </a:p>
          <a:p>
            <a:pPr lvl="1" algn="just">
              <a:spcBef>
                <a:spcPts val="1200"/>
              </a:spcBef>
            </a:pPr>
            <a:r>
              <a:rPr lang="fr-FR" altLang="fr-FR" dirty="0">
                <a:latin typeface="Calibri"/>
              </a:rPr>
              <a:t>La Médiation du crédit est ouverte aux entreprises dès lors que leurs établissements financiers </a:t>
            </a:r>
            <a:r>
              <a:rPr lang="fr-FR" altLang="fr-FR" b="1" dirty="0">
                <a:latin typeface="Calibri"/>
              </a:rPr>
              <a:t>refusent un financement lié à une activité professionnelle.</a:t>
            </a:r>
          </a:p>
          <a:p>
            <a:pPr lvl="1" algn="just"/>
            <a:endParaRPr lang="fr-FR" altLang="fr-FR" sz="1800" b="1" dirty="0">
              <a:latin typeface="Calibri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altLang="fr-FR" dirty="0">
                <a:latin typeface="Calibri"/>
              </a:rPr>
              <a:t>Une procédure ouverte à tous  </a:t>
            </a:r>
          </a:p>
          <a:p>
            <a:pPr lvl="1" algn="just">
              <a:spcBef>
                <a:spcPts val="1200"/>
              </a:spcBef>
            </a:pPr>
            <a:r>
              <a:rPr lang="fr-FR" altLang="fr-FR" dirty="0">
                <a:latin typeface="Calibri"/>
              </a:rPr>
              <a:t>Chef d’entreprise, artisan, commerçant, profession libérale, créateur, repreneur…</a:t>
            </a:r>
          </a:p>
          <a:p>
            <a:pPr lvl="1" algn="just">
              <a:spcBef>
                <a:spcPts val="1200"/>
              </a:spcBef>
            </a:pPr>
            <a:r>
              <a:rPr lang="fr-FR" altLang="fr-FR" dirty="0">
                <a:latin typeface="Calibri"/>
              </a:rPr>
              <a:t>Entreprises de l’Économie Sociale et Solidaire</a:t>
            </a:r>
          </a:p>
          <a:p>
            <a:pPr lvl="1" algn="just">
              <a:spcBef>
                <a:spcPts val="1200"/>
              </a:spcBef>
            </a:pPr>
            <a:r>
              <a:rPr lang="fr-FR" altLang="fr-FR" b="1" dirty="0">
                <a:latin typeface="Calibri"/>
              </a:rPr>
              <a:t>À l’exception des particuliers et des sociétés en liquidation</a:t>
            </a:r>
            <a:r>
              <a:rPr lang="fr-FR" altLang="fr-FR" dirty="0">
                <a:solidFill>
                  <a:srgbClr val="013365"/>
                </a:solidFill>
                <a:latin typeface="Calibri"/>
                <a:ea typeface="Arial Unicode MS" pitchFamily="3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343053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abarits PPT &gt; GPSEO">
  <a:themeElements>
    <a:clrScheme name="GPS&amp;O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3D8F"/>
      </a:accent1>
      <a:accent2>
        <a:srgbClr val="0087CC"/>
      </a:accent2>
      <a:accent3>
        <a:srgbClr val="69AF22"/>
      </a:accent3>
      <a:accent4>
        <a:srgbClr val="FFEC00"/>
      </a:accent4>
      <a:accent5>
        <a:srgbClr val="E20064"/>
      </a:accent5>
      <a:accent6>
        <a:srgbClr val="4B2581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ABARIT-BDF-PPT-1">
  <a:themeElements>
    <a:clrScheme name="Personnalisé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205AA7"/>
      </a:accent1>
      <a:accent2>
        <a:srgbClr val="005BD3"/>
      </a:accent2>
      <a:accent3>
        <a:srgbClr val="00449E"/>
      </a:accent3>
      <a:accent4>
        <a:srgbClr val="00449E"/>
      </a:accent4>
      <a:accent5>
        <a:srgbClr val="800080"/>
      </a:accent5>
      <a:accent6>
        <a:srgbClr val="D60093"/>
      </a:accent6>
      <a:hlink>
        <a:srgbClr val="A0006E"/>
      </a:hlink>
      <a:folHlink>
        <a:srgbClr val="FE19FF"/>
      </a:folHlink>
    </a:clrScheme>
    <a:fontScheme name="Personnalisé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 Chart_27-08.pptx" id="{1074F41D-766D-4188-AB7A-64F6ACB1EE08}" vid="{03AFB414-D3C4-445D-AC5F-9369DE0C22A1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_x0020_cr_x00e9_ation xmlns="ca79e0c4-d5e8-4bc8-872e-00d55a2a75e4">2021-04-29T13:41:48+00:00</Date_x0020_cr_x00e9_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E2A26DA7F2BE46A31C340F69D06BC0" ma:contentTypeVersion="13" ma:contentTypeDescription="Crée un document." ma:contentTypeScope="" ma:versionID="3784ba3861e9aab07d0b3c6369a0506f">
  <xsd:schema xmlns:xsd="http://www.w3.org/2001/XMLSchema" xmlns:xs="http://www.w3.org/2001/XMLSchema" xmlns:p="http://schemas.microsoft.com/office/2006/metadata/properties" xmlns:ns2="171c7a17-da3a-433f-9cbc-5d40ed8d780d" xmlns:ns3="ca79e0c4-d5e8-4bc8-872e-00d55a2a75e4" targetNamespace="http://schemas.microsoft.com/office/2006/metadata/properties" ma:root="true" ma:fieldsID="a3d7cfc2eba1cebfc49f864ff7de3cb7" ns2:_="" ns3:_="">
    <xsd:import namespace="171c7a17-da3a-433f-9cbc-5d40ed8d780d"/>
    <xsd:import namespace="ca79e0c4-d5e8-4bc8-872e-00d55a2a75e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Date_x0020_cr_x00e9_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1c7a17-da3a-433f-9cbc-5d40ed8d78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79e0c4-d5e8-4bc8-872e-00d55a2a75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Date_x0020_cr_x00e9_ation" ma:index="18" nillable="true" ma:displayName="Date création" ma:default="[today]" ma:format="DateOnly" ma:internalName="Date_x0020_cr_x00e9_ation">
      <xsd:simpleType>
        <xsd:restriction base="dms:DateTime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4FF80E-3A5D-4F5D-B870-98413549C4F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a79e0c4-d5e8-4bc8-872e-00d55a2a75e4"/>
    <ds:schemaRef ds:uri="http://purl.org/dc/elements/1.1/"/>
    <ds:schemaRef ds:uri="http://schemas.microsoft.com/office/2006/metadata/properties"/>
    <ds:schemaRef ds:uri="171c7a17-da3a-433f-9cbc-5d40ed8d780d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B885190-DF63-4500-BC69-E2D60A0197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1c7a17-da3a-433f-9cbc-5d40ed8d780d"/>
    <ds:schemaRef ds:uri="ca79e0c4-d5e8-4bc8-872e-00d55a2a75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5481333-FCDE-4883-9A48-6122D12E5A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8211</TotalTime>
  <Words>994</Words>
  <Application>Microsoft Office PowerPoint</Application>
  <PresentationFormat>Grand écran</PresentationFormat>
  <Paragraphs>145</Paragraphs>
  <Slides>16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Courier New</vt:lpstr>
      <vt:lpstr>Wingdings</vt:lpstr>
      <vt:lpstr>Wingdings 3</vt:lpstr>
      <vt:lpstr>Gabarits PPT &gt; GPSEO</vt:lpstr>
      <vt:lpstr>GABARIT-BDF-PPT-1</vt:lpstr>
      <vt:lpstr>Prêt Garanti par l’Etat et Médiation du Crédit</vt:lpstr>
      <vt:lpstr>Fabienne DEVÈZE  Vice-présidente de la Communauté urbaine GPS&amp;O déléguée au développement économique</vt:lpstr>
      <vt:lpstr>Frédéric VISNOVSKY Médiateur national du Crédit aux entreprises à la Banque de France</vt:lpstr>
      <vt:lpstr> les enjeux du PGE : ses caractéristiques et modalités de remboursement  le rôle de la médiation du crédit en accompagnement des entreprises </vt:lpstr>
      <vt:lpstr>Des réponses pour favoriser le financement des entreprises  à la hauteur du problème</vt:lpstr>
      <vt:lpstr>Présentation PowerPoint</vt:lpstr>
      <vt:lpstr>les prêts garantis par l’état (pge) largement distribués au 9 avril 2021</vt:lpstr>
      <vt:lpstr>Présentation PowerPoint</vt:lpstr>
      <vt:lpstr> 2  -  la médiation (1/6)      pour qui ?</vt:lpstr>
      <vt:lpstr> 2 -  la médiation (2/6)      pourquoi ?</vt:lpstr>
      <vt:lpstr> 2 -  la médiation (3/6)      par qui ?</vt:lpstr>
      <vt:lpstr> 2 -  la médiation (4/6)     avec qui ?</vt:lpstr>
      <vt:lpstr> 2 -  la médiation (5/6)     comment ?</vt:lpstr>
      <vt:lpstr> 2 -  la médiation (6/6)    Une forte mobilisation pendant la crise</vt:lpstr>
      <vt:lpstr> 3 -  l’accompagnement par la Banque de France</vt:lpstr>
      <vt:lpstr>Prêt Garanti par l’Etat et Médiation du Crédit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arnaud chabenat</dc:creator>
  <cp:lastModifiedBy>Gregory RODA</cp:lastModifiedBy>
  <cp:revision>95</cp:revision>
  <dcterms:modified xsi:type="dcterms:W3CDTF">2021-05-04T13:29:19Z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0x01010076E2A26DA7F2BE46A31C340F69D06BC0</vt:lpwstr>
  </property>
</Properties>
</file>